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412BB2-5F93-4F1A-8B51-75928F4789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03D34A78-2504-43C9-B93F-04A4D046FE51}">
      <dgm:prSet/>
      <dgm:spPr/>
      <dgm:t>
        <a:bodyPr/>
        <a:lstStyle/>
        <a:p>
          <a:r>
            <a:rPr lang="en-US"/>
            <a:t>Perceptual maps help you understand what customers think about your brand and your competitor’s brand</a:t>
          </a:r>
        </a:p>
      </dgm:t>
    </dgm:pt>
    <dgm:pt modelId="{4FFA3F3D-C28C-4677-A30A-3CBE443DD4E0}" type="parTrans" cxnId="{5A8139BF-0B54-41A2-A206-26ADE608CCE9}">
      <dgm:prSet/>
      <dgm:spPr/>
      <dgm:t>
        <a:bodyPr/>
        <a:lstStyle/>
        <a:p>
          <a:endParaRPr lang="en-US"/>
        </a:p>
      </dgm:t>
    </dgm:pt>
    <dgm:pt modelId="{FDAD447A-7900-492E-A3D6-AF0B0A4AD144}" type="sibTrans" cxnId="{5A8139BF-0B54-41A2-A206-26ADE608CCE9}">
      <dgm:prSet/>
      <dgm:spPr/>
      <dgm:t>
        <a:bodyPr/>
        <a:lstStyle/>
        <a:p>
          <a:endParaRPr lang="en-US"/>
        </a:p>
      </dgm:t>
    </dgm:pt>
    <dgm:pt modelId="{3219148A-0477-43CB-9FEC-52B6962EA7CA}">
      <dgm:prSet/>
      <dgm:spPr/>
      <dgm:t>
        <a:bodyPr/>
        <a:lstStyle/>
        <a:p>
          <a:r>
            <a:rPr lang="en-US"/>
            <a:t>It helps build an effective marketing strategy</a:t>
          </a:r>
        </a:p>
      </dgm:t>
    </dgm:pt>
    <dgm:pt modelId="{55E425F7-8EBC-4966-9E12-2A8D85F3C353}" type="parTrans" cxnId="{8A706EB2-00B4-49A4-85B8-AD863E2886CE}">
      <dgm:prSet/>
      <dgm:spPr/>
      <dgm:t>
        <a:bodyPr/>
        <a:lstStyle/>
        <a:p>
          <a:endParaRPr lang="en-US"/>
        </a:p>
      </dgm:t>
    </dgm:pt>
    <dgm:pt modelId="{9AACC690-A0BE-4741-8FF3-522F3FF67579}" type="sibTrans" cxnId="{8A706EB2-00B4-49A4-85B8-AD863E2886CE}">
      <dgm:prSet/>
      <dgm:spPr/>
      <dgm:t>
        <a:bodyPr/>
        <a:lstStyle/>
        <a:p>
          <a:endParaRPr lang="en-US"/>
        </a:p>
      </dgm:t>
    </dgm:pt>
    <dgm:pt modelId="{3E7D63AD-0E4B-4D1E-9BAE-BADAE828E62A}" type="pres">
      <dgm:prSet presAssocID="{5B412BB2-5F93-4F1A-8B51-75928F47895D}" presName="root" presStyleCnt="0">
        <dgm:presLayoutVars>
          <dgm:dir/>
          <dgm:resizeHandles val="exact"/>
        </dgm:presLayoutVars>
      </dgm:prSet>
      <dgm:spPr/>
    </dgm:pt>
    <dgm:pt modelId="{157759B5-B4AE-40A2-AA37-AAE7CF9DF6A2}" type="pres">
      <dgm:prSet presAssocID="{03D34A78-2504-43C9-B93F-04A4D046FE51}" presName="compNode" presStyleCnt="0"/>
      <dgm:spPr/>
    </dgm:pt>
    <dgm:pt modelId="{5DA52A26-AF24-48E3-9FE2-D04E94B820D4}" type="pres">
      <dgm:prSet presAssocID="{03D34A78-2504-43C9-B93F-04A4D046FE51}" presName="bgRect" presStyleLbl="bgShp" presStyleIdx="0" presStyleCnt="2"/>
      <dgm:spPr/>
    </dgm:pt>
    <dgm:pt modelId="{BA225032-75F6-4BB5-A1C7-6E31A94D53A0}" type="pres">
      <dgm:prSet presAssocID="{03D34A78-2504-43C9-B93F-04A4D046FE5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77EB397-1A11-4ACC-8EF8-B27FA0DF18AF}" type="pres">
      <dgm:prSet presAssocID="{03D34A78-2504-43C9-B93F-04A4D046FE51}" presName="spaceRect" presStyleCnt="0"/>
      <dgm:spPr/>
    </dgm:pt>
    <dgm:pt modelId="{7C7B6FBE-E251-4D44-9B6B-049049E3F659}" type="pres">
      <dgm:prSet presAssocID="{03D34A78-2504-43C9-B93F-04A4D046FE51}" presName="parTx" presStyleLbl="revTx" presStyleIdx="0" presStyleCnt="2">
        <dgm:presLayoutVars>
          <dgm:chMax val="0"/>
          <dgm:chPref val="0"/>
        </dgm:presLayoutVars>
      </dgm:prSet>
      <dgm:spPr/>
    </dgm:pt>
    <dgm:pt modelId="{AD671E42-4E7B-4E8D-AEC2-DE0A87A31F7A}" type="pres">
      <dgm:prSet presAssocID="{FDAD447A-7900-492E-A3D6-AF0B0A4AD144}" presName="sibTrans" presStyleCnt="0"/>
      <dgm:spPr/>
    </dgm:pt>
    <dgm:pt modelId="{814FA4BD-974B-4387-909F-91804C6261FF}" type="pres">
      <dgm:prSet presAssocID="{3219148A-0477-43CB-9FEC-52B6962EA7CA}" presName="compNode" presStyleCnt="0"/>
      <dgm:spPr/>
    </dgm:pt>
    <dgm:pt modelId="{5DDD53C0-5594-4021-827D-C755B29DCFCE}" type="pres">
      <dgm:prSet presAssocID="{3219148A-0477-43CB-9FEC-52B6962EA7CA}" presName="bgRect" presStyleLbl="bgShp" presStyleIdx="1" presStyleCnt="2"/>
      <dgm:spPr/>
    </dgm:pt>
    <dgm:pt modelId="{EC52CD25-1832-4D0A-B30B-6C1437804D6F}" type="pres">
      <dgm:prSet presAssocID="{3219148A-0477-43CB-9FEC-52B6962EA7C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626EA8B7-4113-4D41-819B-BCB1231B4E6B}" type="pres">
      <dgm:prSet presAssocID="{3219148A-0477-43CB-9FEC-52B6962EA7CA}" presName="spaceRect" presStyleCnt="0"/>
      <dgm:spPr/>
    </dgm:pt>
    <dgm:pt modelId="{87E9603E-9F14-4ABB-930E-B64D222464C9}" type="pres">
      <dgm:prSet presAssocID="{3219148A-0477-43CB-9FEC-52B6962EA7CA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24F255B-FFAD-4FD6-89E8-C6E698DBC991}" type="presOf" srcId="{5B412BB2-5F93-4F1A-8B51-75928F47895D}" destId="{3E7D63AD-0E4B-4D1E-9BAE-BADAE828E62A}" srcOrd="0" destOrd="0" presId="urn:microsoft.com/office/officeart/2018/2/layout/IconVerticalSolidList"/>
    <dgm:cxn modelId="{C6BC6196-B7E7-4BBB-A8A3-CB5661B6EE84}" type="presOf" srcId="{03D34A78-2504-43C9-B93F-04A4D046FE51}" destId="{7C7B6FBE-E251-4D44-9B6B-049049E3F659}" srcOrd="0" destOrd="0" presId="urn:microsoft.com/office/officeart/2018/2/layout/IconVerticalSolidList"/>
    <dgm:cxn modelId="{8A706EB2-00B4-49A4-85B8-AD863E2886CE}" srcId="{5B412BB2-5F93-4F1A-8B51-75928F47895D}" destId="{3219148A-0477-43CB-9FEC-52B6962EA7CA}" srcOrd="1" destOrd="0" parTransId="{55E425F7-8EBC-4966-9E12-2A8D85F3C353}" sibTransId="{9AACC690-A0BE-4741-8FF3-522F3FF67579}"/>
    <dgm:cxn modelId="{5A8139BF-0B54-41A2-A206-26ADE608CCE9}" srcId="{5B412BB2-5F93-4F1A-8B51-75928F47895D}" destId="{03D34A78-2504-43C9-B93F-04A4D046FE51}" srcOrd="0" destOrd="0" parTransId="{4FFA3F3D-C28C-4677-A30A-3CBE443DD4E0}" sibTransId="{FDAD447A-7900-492E-A3D6-AF0B0A4AD144}"/>
    <dgm:cxn modelId="{B1DEFCE2-D611-4C81-B312-B72A34F0A599}" type="presOf" srcId="{3219148A-0477-43CB-9FEC-52B6962EA7CA}" destId="{87E9603E-9F14-4ABB-930E-B64D222464C9}" srcOrd="0" destOrd="0" presId="urn:microsoft.com/office/officeart/2018/2/layout/IconVerticalSolidList"/>
    <dgm:cxn modelId="{38776BE4-062A-44FA-B8D1-89246238C26C}" type="presParOf" srcId="{3E7D63AD-0E4B-4D1E-9BAE-BADAE828E62A}" destId="{157759B5-B4AE-40A2-AA37-AAE7CF9DF6A2}" srcOrd="0" destOrd="0" presId="urn:microsoft.com/office/officeart/2018/2/layout/IconVerticalSolidList"/>
    <dgm:cxn modelId="{ED65695F-22B3-46EE-A00C-2DFF141EAE9D}" type="presParOf" srcId="{157759B5-B4AE-40A2-AA37-AAE7CF9DF6A2}" destId="{5DA52A26-AF24-48E3-9FE2-D04E94B820D4}" srcOrd="0" destOrd="0" presId="urn:microsoft.com/office/officeart/2018/2/layout/IconVerticalSolidList"/>
    <dgm:cxn modelId="{70193B4B-1EEE-484D-81A9-819751517B38}" type="presParOf" srcId="{157759B5-B4AE-40A2-AA37-AAE7CF9DF6A2}" destId="{BA225032-75F6-4BB5-A1C7-6E31A94D53A0}" srcOrd="1" destOrd="0" presId="urn:microsoft.com/office/officeart/2018/2/layout/IconVerticalSolidList"/>
    <dgm:cxn modelId="{40878EC5-1467-4B5F-BCB1-3B1C2C7AA2A9}" type="presParOf" srcId="{157759B5-B4AE-40A2-AA37-AAE7CF9DF6A2}" destId="{E77EB397-1A11-4ACC-8EF8-B27FA0DF18AF}" srcOrd="2" destOrd="0" presId="urn:microsoft.com/office/officeart/2018/2/layout/IconVerticalSolidList"/>
    <dgm:cxn modelId="{4041F9F3-1689-437D-8444-3421A38FCD54}" type="presParOf" srcId="{157759B5-B4AE-40A2-AA37-AAE7CF9DF6A2}" destId="{7C7B6FBE-E251-4D44-9B6B-049049E3F659}" srcOrd="3" destOrd="0" presId="urn:microsoft.com/office/officeart/2018/2/layout/IconVerticalSolidList"/>
    <dgm:cxn modelId="{651DAF8B-9F5C-4C42-9351-40A074D49476}" type="presParOf" srcId="{3E7D63AD-0E4B-4D1E-9BAE-BADAE828E62A}" destId="{AD671E42-4E7B-4E8D-AEC2-DE0A87A31F7A}" srcOrd="1" destOrd="0" presId="urn:microsoft.com/office/officeart/2018/2/layout/IconVerticalSolidList"/>
    <dgm:cxn modelId="{D5DA25C8-F5E4-44E6-95CE-0901076F78A0}" type="presParOf" srcId="{3E7D63AD-0E4B-4D1E-9BAE-BADAE828E62A}" destId="{814FA4BD-974B-4387-909F-91804C6261FF}" srcOrd="2" destOrd="0" presId="urn:microsoft.com/office/officeart/2018/2/layout/IconVerticalSolidList"/>
    <dgm:cxn modelId="{5F7A7448-8D75-426A-B0A1-9FC4B93FDE4B}" type="presParOf" srcId="{814FA4BD-974B-4387-909F-91804C6261FF}" destId="{5DDD53C0-5594-4021-827D-C755B29DCFCE}" srcOrd="0" destOrd="0" presId="urn:microsoft.com/office/officeart/2018/2/layout/IconVerticalSolidList"/>
    <dgm:cxn modelId="{7A9D305A-D7C0-4612-90D5-B702CA4A44A1}" type="presParOf" srcId="{814FA4BD-974B-4387-909F-91804C6261FF}" destId="{EC52CD25-1832-4D0A-B30B-6C1437804D6F}" srcOrd="1" destOrd="0" presId="urn:microsoft.com/office/officeart/2018/2/layout/IconVerticalSolidList"/>
    <dgm:cxn modelId="{010A21CF-CC88-4A5D-8300-4B9E41792B74}" type="presParOf" srcId="{814FA4BD-974B-4387-909F-91804C6261FF}" destId="{626EA8B7-4113-4D41-819B-BCB1231B4E6B}" srcOrd="2" destOrd="0" presId="urn:microsoft.com/office/officeart/2018/2/layout/IconVerticalSolidList"/>
    <dgm:cxn modelId="{ACC734BB-4772-4393-BC18-4C9691647323}" type="presParOf" srcId="{814FA4BD-974B-4387-909F-91804C6261FF}" destId="{87E9603E-9F14-4ABB-930E-B64D222464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A52A26-AF24-48E3-9FE2-D04E94B820D4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225032-75F6-4BB5-A1C7-6E31A94D53A0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B6FBE-E251-4D44-9B6B-049049E3F659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Perceptual maps help you understand what customers think about your brand and your competitor’s brand</a:t>
          </a:r>
        </a:p>
      </dsp:txBody>
      <dsp:txXfrm>
        <a:off x="2039300" y="956381"/>
        <a:ext cx="4474303" cy="1765627"/>
      </dsp:txXfrm>
    </dsp:sp>
    <dsp:sp modelId="{5DDD53C0-5594-4021-827D-C755B29DCFCE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2CD25-1832-4D0A-B30B-6C1437804D6F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9603E-9F14-4ABB-930E-B64D222464C9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It helps build an effective marketing strategy</a:t>
          </a:r>
        </a:p>
      </dsp:txBody>
      <dsp:txXfrm>
        <a:off x="2039300" y="3163416"/>
        <a:ext cx="4474303" cy="1765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1B2-21F0-564E-87DB-7B785BD830E9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78AA1-4BC5-DA46-8792-5D52926D9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1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2053CE-0576-6A40-82BA-D755C0C6F1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AD32-D828-B04B-ACF3-17C6150F6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74457-1BEB-2B46-83EA-97F7126A2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D0A2F-5CFC-EB44-B808-DB8CB8FD3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67745-A3A3-2C40-A703-EEC7E355A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DC5B7-790A-EE4D-A5AA-502593FC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3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A5B4D-D137-E74C-B726-3DDD4F33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37C59-E68D-9443-A053-4D43CA901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A891-56C6-0A49-828F-2B30F56E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032C9-24D9-144D-AF69-DFF7F284D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4871-D897-9043-8BDC-E5366FC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91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6C440-841A-9D48-A5C8-B1402B542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06981-7E0B-034A-B1C8-04AA661EE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12C00-1FB2-E948-B945-D1A93E01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74B28-367B-C74B-BF54-1A8068EC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9434E-9303-9444-A097-DD6B73CA8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3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80805" y="443838"/>
            <a:ext cx="1043039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45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B924-0683-8249-A28C-6EA40169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57BB-793D-D643-ABFF-7DD7ABD76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F9E2-98B3-264B-9B51-A708D5A63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CF3C5-BB99-4D4D-AEFA-780B8834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D585-D4FB-C844-A195-607C72C4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AA18-6D1E-9B4B-9FD2-BB60EAACF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4A259-4746-3241-9589-0222AE822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A91FD-8D06-0A45-9AA1-BC48D984E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D280E-C8C8-C84B-9A28-00F397878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0032D-B5C6-0D42-9FDC-8686945F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3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DF641-8158-9D46-A1AA-081749923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55DD-62BE-1E4B-8989-24D53A049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68C46-B94A-1E4A-848E-84F62549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CE901-55CC-944F-81D6-B1009F075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A64DC8-6626-7741-9044-B9EE9708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581AF-A578-C94D-A158-EE5C932D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A3AD3-DEFD-D741-91CB-0570061C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82E18-DE74-C943-8A51-6978373B8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10F71-1883-DD4D-B527-82F4B249A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5FE8AA-742B-9740-BC59-9A2C54E9FF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FEEE4-8046-0B42-A00F-1F294C2206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AB239-8171-054A-B92A-9A2259B7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4E1736-1D1B-6046-897A-85B42EB02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87DB7-1352-4D45-AB96-481367E7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66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81B3-CD28-0842-A7CA-415E57C7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FE191-5C5F-414F-B1CC-6393B09AA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A768B-4EFF-6C41-A45A-259638576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AB023-E24F-7446-A496-4DF97DC53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2293E-1000-DC4F-8C9C-787AC504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FF103-135D-B146-B5F6-3AD8D81FD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70B51-82DF-6D45-B6F1-552E8DEE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9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A0D86-85EA-1945-A206-4E69F1A6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0E85D-0BD9-1E42-AFCB-240B4CEB1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55CD8-5A00-0C4E-835E-60BD7EF02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C3026-8457-CD4C-8DA7-0E40F382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AB806-DF03-9641-8CF9-5379ED40D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10BDE-76E3-6F48-B225-45D11604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9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5342-DB30-624E-9550-B10AF3E8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3AD78-A75E-9F48-8F41-C57E7F373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EB1B6-3A9F-294F-852A-28EA013F4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85C5E-456C-3841-9758-A119E004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B09B9-4508-EE4B-918D-3CBD1D26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18417-9385-434E-9417-C1FFB6F0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FCA1A-EA1A-B84A-BDAD-B11D61833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A17B9-6ED6-A94E-90B9-525134AF7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1BD6C-4EB7-6843-AE47-50E2AF1B5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F6AAE6-88AF-5A42-AA59-0CF3247DFBB7}" type="datetimeFigureOut">
              <a:rPr lang="en-US" smtClean="0"/>
              <a:t>1/4/22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7E088-41E5-EE43-AA08-05451B37D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7F9EE-A9D2-5844-BF22-7A9425077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F07C2-08A9-F642-BACE-13845717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7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.png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png"/><Relationship Id="rId2" Type="http://schemas.openxmlformats.org/officeDocument/2006/relationships/audio" Target="../media/media8.m4a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7F13EE-E3C3-40EE-BB83-16A97DA19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D0315-DB6B-4A11-AD85-B134E5F740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D92F9-8A83-4448-84A1-0D8676F75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719978"/>
            <a:ext cx="4023360" cy="3171418"/>
          </a:xfrm>
        </p:spPr>
        <p:txBody>
          <a:bodyPr anchor="b">
            <a:normAutofit/>
          </a:bodyPr>
          <a:lstStyle/>
          <a:p>
            <a:pPr algn="l"/>
            <a:r>
              <a:rPr lang="en-US" sz="5200">
                <a:solidFill>
                  <a:srgbClr val="FFFFFF"/>
                </a:solidFill>
              </a:rPr>
              <a:t>Perceptual Mapping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F64CC0-C86E-504F-98FD-16EEBB7A0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072045"/>
            <a:ext cx="4023359" cy="2065978"/>
          </a:xfrm>
        </p:spPr>
        <p:txBody>
          <a:bodyPr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Professor Joshua Moritz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187FA1DC-8600-449C-B5C8-3CF8BF99B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99248" y="1883664"/>
            <a:ext cx="2907792" cy="261518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A92B62-1902-8348-AEB3-C86221AB34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8"/>
    </mc:Choice>
    <mc:Fallback xmlns="">
      <p:transition spd="slow" advTm="21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4" objId="5"/>
        <p14:playEvt time="8069" objId="5"/>
        <p14:playEvt time="15171" objId="5"/>
        <p14:stopEvt time="21688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54D7F5-EF07-1D42-A52B-E8D255D5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is it?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B463C-75BB-834C-A350-69D46852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Perceptual mapping is a graphic display explaining the perceptions of customers with relation to product characteristics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673D371-88C5-F146-A6FB-5D25F7FAA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8"/>
    </mc:Choice>
    <mc:Fallback xmlns="">
      <p:transition spd="slow" advTm="10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E3BF6-6ABA-AB4A-9233-771FE9805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Why Use Them?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1A1199-B9F7-447A-AECE-B48720DD7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063355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542AED-D37B-2B44-B13D-B4291A8B2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6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2"/>
    </mc:Choice>
    <mc:Fallback xmlns="">
      <p:transition spd="slow" advTm="15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81D53A-B583-5D49-B07F-6BDEA214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34D1D-42D5-0142-AFFB-BEF74C34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marL="469265" marR="5080" indent="-457200">
              <a:spcBef>
                <a:spcPts val="95"/>
              </a:spcBef>
              <a:tabLst>
                <a:tab pos="469265" algn="l"/>
                <a:tab pos="469900" algn="l"/>
              </a:tabLst>
            </a:pPr>
            <a:r>
              <a:rPr lang="en-US" sz="2400" spc="-5">
                <a:latin typeface="Arial"/>
                <a:cs typeface="Arial"/>
              </a:rPr>
              <a:t>Specify the “relevant” objects or products.  Relevance means that the set of </a:t>
            </a:r>
            <a:r>
              <a:rPr lang="en-US" sz="2400">
                <a:latin typeface="Arial"/>
                <a:cs typeface="Arial"/>
              </a:rPr>
              <a:t>product  chosen </a:t>
            </a:r>
            <a:r>
              <a:rPr lang="en-US" sz="2400" spc="-5">
                <a:latin typeface="Arial"/>
                <a:cs typeface="Arial"/>
              </a:rPr>
              <a:t>must be the </a:t>
            </a:r>
            <a:r>
              <a:rPr lang="en-US" sz="2400">
                <a:latin typeface="Arial"/>
                <a:cs typeface="Arial"/>
              </a:rPr>
              <a:t>set </a:t>
            </a:r>
            <a:r>
              <a:rPr lang="en-US" sz="2400" spc="-5">
                <a:latin typeface="Arial"/>
                <a:cs typeface="Arial"/>
              </a:rPr>
              <a:t>of </a:t>
            </a:r>
            <a:r>
              <a:rPr lang="en-US" sz="2400">
                <a:latin typeface="Arial"/>
                <a:cs typeface="Arial"/>
              </a:rPr>
              <a:t>competitive  product that </a:t>
            </a:r>
            <a:r>
              <a:rPr lang="en-US" sz="2400" spc="-5">
                <a:latin typeface="Arial"/>
                <a:cs typeface="Arial"/>
              </a:rPr>
              <a:t>are </a:t>
            </a:r>
            <a:r>
              <a:rPr lang="en-US" sz="2400">
                <a:latin typeface="Arial"/>
                <a:cs typeface="Arial"/>
              </a:rPr>
              <a:t>relevant for </a:t>
            </a:r>
            <a:r>
              <a:rPr lang="en-US" sz="2400" spc="-5">
                <a:latin typeface="Arial"/>
                <a:cs typeface="Arial"/>
              </a:rPr>
              <a:t>managerial  </a:t>
            </a:r>
            <a:r>
              <a:rPr lang="en-US" sz="2400">
                <a:latin typeface="Arial"/>
                <a:cs typeface="Arial"/>
              </a:rPr>
              <a:t>decision-making.</a:t>
            </a:r>
          </a:p>
          <a:p>
            <a:pPr marL="469265" indent="-457200">
              <a:tabLst>
                <a:tab pos="469265" algn="l"/>
                <a:tab pos="469900" algn="l"/>
              </a:tabLst>
            </a:pPr>
            <a:r>
              <a:rPr lang="en-US" sz="2400" spc="-5">
                <a:latin typeface="Arial"/>
                <a:cs typeface="Arial"/>
              </a:rPr>
              <a:t>Perceptual mapping involves 2</a:t>
            </a:r>
            <a:r>
              <a:rPr lang="en-US" sz="2400" spc="35">
                <a:latin typeface="Arial"/>
                <a:cs typeface="Arial"/>
              </a:rPr>
              <a:t> </a:t>
            </a:r>
            <a:r>
              <a:rPr lang="en-US" sz="2400">
                <a:latin typeface="Arial"/>
                <a:cs typeface="Arial"/>
              </a:rPr>
              <a:t>steps:</a:t>
            </a:r>
          </a:p>
          <a:p>
            <a:pPr marL="926465" lvl="1" indent="-457200">
              <a:tabLst>
                <a:tab pos="469265" algn="l"/>
                <a:tab pos="469900" algn="l"/>
              </a:tabLst>
            </a:pPr>
            <a:r>
              <a:rPr lang="en-US" spc="-5" dirty="0">
                <a:latin typeface="Arial"/>
                <a:cs typeface="Arial"/>
              </a:rPr>
              <a:t>Data </a:t>
            </a:r>
            <a:r>
              <a:rPr lang="en-US" dirty="0">
                <a:latin typeface="Arial"/>
                <a:cs typeface="Arial"/>
              </a:rPr>
              <a:t>collection</a:t>
            </a:r>
            <a:endParaRPr lang="en-US">
              <a:latin typeface="Arial"/>
              <a:cs typeface="Arial"/>
            </a:endParaRPr>
          </a:p>
          <a:p>
            <a:pPr marL="926465" lvl="1" indent="-457200">
              <a:tabLst>
                <a:tab pos="469265" algn="l"/>
                <a:tab pos="469900" algn="l"/>
              </a:tabLst>
            </a:pPr>
            <a:r>
              <a:rPr lang="en-US" spc="-5" dirty="0">
                <a:latin typeface="Arial"/>
                <a:cs typeface="Arial"/>
              </a:rPr>
              <a:t>Data </a:t>
            </a:r>
            <a:r>
              <a:rPr lang="en-US" dirty="0">
                <a:latin typeface="Arial"/>
                <a:cs typeface="Arial"/>
              </a:rPr>
              <a:t>analysis and</a:t>
            </a:r>
            <a:r>
              <a:rPr lang="en-US" spc="-5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presentation.</a:t>
            </a:r>
            <a:endParaRPr lang="en-US">
              <a:latin typeface="Arial"/>
              <a:cs typeface="Arial"/>
            </a:endParaRPr>
          </a:p>
          <a:p>
            <a:endParaRPr lang="en-US" sz="24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790E9F-8B08-FE49-9021-B80925279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7"/>
    </mc:Choice>
    <mc:Fallback xmlns="">
      <p:transition spd="slow" advTm="34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665C87-D0DE-074F-87B3-D896F2A5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methodology to collect information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5B6F6-F9CA-E34C-8E3A-CCBAF552D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We can use attribute- based methods– such as what are the attributes of your brand and competitive brands. This could include something like ”tastes sweet” vs. “tastes sour.”</a:t>
            </a:r>
          </a:p>
          <a:p>
            <a:r>
              <a:rPr lang="en-US" sz="2400"/>
              <a:t>Similarity based method – as respondent to rank on a scale of 1 to 5 or 1 to 10 the similarity of two products where 1 might be exactly the same and 10 total opposite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954231-0155-954B-883F-CC53ACE75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2"/>
    </mc:Choice>
    <mc:Fallback xmlns="">
      <p:transition spd="slow" advTm="4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36C08D-813A-0047-AEAB-A5106CE8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For our purposes: Attribute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08B07-742B-FA45-87F1-C3E5681DF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504" y="-114638"/>
            <a:ext cx="7210244" cy="7087275"/>
          </a:xfrm>
        </p:spPr>
        <p:txBody>
          <a:bodyPr anchor="ctr">
            <a:normAutofit/>
          </a:bodyPr>
          <a:lstStyle/>
          <a:p>
            <a:r>
              <a:rPr lang="en-US" sz="2400" dirty="0"/>
              <a:t>Provides a quick read as to where your brand fits in versus the competition</a:t>
            </a:r>
          </a:p>
          <a:p>
            <a:pPr lvl="1"/>
            <a:r>
              <a:rPr lang="en-US" dirty="0"/>
              <a:t>We decide on a set of relevant attributes that provide us with comparisons</a:t>
            </a:r>
          </a:p>
          <a:p>
            <a:pPr lvl="2"/>
            <a:r>
              <a:rPr lang="en-US" sz="2400" dirty="0"/>
              <a:t>This could be cost versus value or quality vs price as shown on the next slides</a:t>
            </a:r>
          </a:p>
          <a:p>
            <a:pPr lvl="2"/>
            <a:r>
              <a:rPr lang="en-US" sz="2400" dirty="0"/>
              <a:t>But it can be anything</a:t>
            </a:r>
          </a:p>
          <a:p>
            <a:pPr lvl="3"/>
            <a:r>
              <a:rPr lang="en-US" sz="2400" dirty="0"/>
              <a:t>Smell versus newness -- the perfume of new expensive car vs. a cheap car</a:t>
            </a:r>
          </a:p>
          <a:p>
            <a:pPr lvl="3"/>
            <a:r>
              <a:rPr lang="en-US" sz="2400" dirty="0"/>
              <a:t>High style vs. price – comparing fancy handbags from Coach vs. cheap handbags from Macys</a:t>
            </a:r>
          </a:p>
          <a:p>
            <a:pPr lvl="3"/>
            <a:r>
              <a:rPr lang="en-US" sz="2400" dirty="0"/>
              <a:t>Luxury vs. Size – such as comparing luxury apartments on Billionaire’s row on 57</a:t>
            </a:r>
            <a:r>
              <a:rPr lang="en-US" sz="2400" baseline="30000" dirty="0"/>
              <a:t>th</a:t>
            </a:r>
            <a:r>
              <a:rPr lang="en-US" sz="2400" dirty="0"/>
              <a:t> street vs. large apartments in the suburbs</a:t>
            </a:r>
          </a:p>
          <a:p>
            <a:pPr lvl="3"/>
            <a:endParaRPr lang="en-US" sz="1900" dirty="0"/>
          </a:p>
          <a:p>
            <a:pPr lvl="3"/>
            <a:endParaRPr lang="en-US" sz="1900" dirty="0"/>
          </a:p>
          <a:p>
            <a:pPr lvl="3"/>
            <a:endParaRPr lang="en-US" sz="19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254813-75A1-A344-83A3-AAC34B856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64"/>
    </mc:Choice>
    <mc:Fallback xmlns="">
      <p:transition spd="slow" advTm="6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280160"/>
            <a:ext cx="533400" cy="228600"/>
          </a:xfrm>
          <a:custGeom>
            <a:avLst/>
            <a:gdLst/>
            <a:ahLst/>
            <a:cxnLst/>
            <a:rect l="l" t="t" r="r" b="b"/>
            <a:pathLst>
              <a:path w="533400" h="228600">
                <a:moveTo>
                  <a:pt x="0" y="228600"/>
                </a:moveTo>
                <a:lnTo>
                  <a:pt x="533400" y="228600"/>
                </a:lnTo>
                <a:lnTo>
                  <a:pt x="533400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DD80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15313" y="1280160"/>
            <a:ext cx="8552815" cy="228600"/>
          </a:xfrm>
          <a:custGeom>
            <a:avLst/>
            <a:gdLst/>
            <a:ahLst/>
            <a:cxnLst/>
            <a:rect l="l" t="t" r="r" b="b"/>
            <a:pathLst>
              <a:path w="8552815" h="228600">
                <a:moveTo>
                  <a:pt x="0" y="228600"/>
                </a:moveTo>
                <a:lnTo>
                  <a:pt x="8552688" y="228600"/>
                </a:lnTo>
                <a:lnTo>
                  <a:pt x="8552688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93B6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69526" y="1743456"/>
            <a:ext cx="136313" cy="46428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9582" y="1753361"/>
            <a:ext cx="76200" cy="4572000"/>
          </a:xfrm>
          <a:custGeom>
            <a:avLst/>
            <a:gdLst/>
            <a:ahLst/>
            <a:cxnLst/>
            <a:rect l="l" t="t" r="r" b="b"/>
            <a:pathLst>
              <a:path w="76200" h="4572000">
                <a:moveTo>
                  <a:pt x="0" y="0"/>
                </a:moveTo>
                <a:lnTo>
                  <a:pt x="76200" y="45720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1675" y="3867911"/>
            <a:ext cx="6871716" cy="990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2061" y="3886961"/>
            <a:ext cx="6781800" cy="0"/>
          </a:xfrm>
          <a:custGeom>
            <a:avLst/>
            <a:gdLst/>
            <a:ahLst/>
            <a:cxnLst/>
            <a:rect l="l" t="t" r="r" b="b"/>
            <a:pathLst>
              <a:path w="6781800">
                <a:moveTo>
                  <a:pt x="0" y="0"/>
                </a:moveTo>
                <a:lnTo>
                  <a:pt x="67818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558240" y="3729354"/>
            <a:ext cx="1217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High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quality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79992" y="3682365"/>
            <a:ext cx="1089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low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quality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45429" y="6353047"/>
            <a:ext cx="1003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Low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price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38600" y="1981201"/>
            <a:ext cx="594360" cy="4526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58573" y="4362835"/>
            <a:ext cx="540912" cy="614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15283" y="4994148"/>
            <a:ext cx="613726" cy="6167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72200" y="5241036"/>
            <a:ext cx="1036320" cy="10134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9056" y="4139185"/>
            <a:ext cx="556259" cy="6614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17875" y="2884932"/>
            <a:ext cx="713232" cy="7239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66688" y="4023360"/>
            <a:ext cx="650748" cy="65227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02152" y="5867658"/>
            <a:ext cx="833627" cy="3083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81983" y="2121408"/>
            <a:ext cx="172212" cy="1722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69079" y="5494020"/>
            <a:ext cx="172212" cy="1722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58183" y="3267456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74235" y="4430267"/>
            <a:ext cx="172212" cy="1722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29455" y="3877055"/>
            <a:ext cx="172212" cy="172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93007" y="4506467"/>
            <a:ext cx="172212" cy="1722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72155" y="4354067"/>
            <a:ext cx="172212" cy="172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45279" y="5096255"/>
            <a:ext cx="172212" cy="1722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53711" y="5155692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08732" y="5145023"/>
            <a:ext cx="172212" cy="172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9583" y="2799589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53739" y="5494020"/>
            <a:ext cx="172212" cy="1722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41164" y="4908803"/>
            <a:ext cx="172212" cy="172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81089" y="6068567"/>
            <a:ext cx="172211" cy="1722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86856" y="5178552"/>
            <a:ext cx="172211" cy="1722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28689" y="5254752"/>
            <a:ext cx="172211" cy="1722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81855" y="2424684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88764" y="2348484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52672" y="2348484"/>
            <a:ext cx="172212" cy="17221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32148" y="6010655"/>
            <a:ext cx="172212" cy="1722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29939" y="5992368"/>
            <a:ext cx="172212" cy="17221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11241" y="4130040"/>
            <a:ext cx="172211" cy="17221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193536" y="4514088"/>
            <a:ext cx="172211" cy="1722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1090929" y="126206"/>
            <a:ext cx="10515600" cy="1325563"/>
          </a:xfrm>
          <a:prstGeom prst="rect">
            <a:avLst/>
          </a:prstGeom>
        </p:spPr>
        <p:txBody>
          <a:bodyPr vert="horz" wrap="square" lIns="0" tIns="215900" rIns="0" bIns="0" rtlCol="0" anchor="ctr">
            <a:spAutoFit/>
          </a:bodyPr>
          <a:lstStyle/>
          <a:p>
            <a:pPr marL="38100" marR="30480">
              <a:lnSpc>
                <a:spcPct val="69800"/>
              </a:lnSpc>
              <a:spcBef>
                <a:spcPts val="1700"/>
              </a:spcBef>
            </a:pPr>
            <a:r>
              <a:rPr lang="en-US" sz="4000" dirty="0"/>
              <a:t>Fast Food Perceptual Map Example</a:t>
            </a:r>
            <a:endParaRPr sz="4000" dirty="0"/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09DCDB4F-1074-0F46-8E66-FF4F958F5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object 45"/>
          <p:cNvSpPr txBox="1"/>
          <p:nvPr/>
        </p:nvSpPr>
        <p:spPr>
          <a:xfrm>
            <a:off x="2215692" y="1246379"/>
            <a:ext cx="4241800" cy="578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The </a:t>
            </a:r>
            <a:r>
              <a:rPr spc="-5" dirty="0">
                <a:latin typeface="Arial"/>
                <a:cs typeface="Arial"/>
              </a:rPr>
              <a:t>quality and price are</a:t>
            </a:r>
            <a:r>
              <a:rPr spc="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attributes.</a:t>
            </a:r>
            <a:endParaRPr dirty="0">
              <a:latin typeface="Arial"/>
              <a:cs typeface="Arial"/>
            </a:endParaRPr>
          </a:p>
          <a:p>
            <a:pPr marL="3200400">
              <a:spcBef>
                <a:spcPts val="30"/>
              </a:spcBef>
            </a:pPr>
            <a:r>
              <a:rPr spc="-5" dirty="0">
                <a:latin typeface="Arial"/>
                <a:cs typeface="Arial"/>
              </a:rPr>
              <a:t>High</a:t>
            </a:r>
            <a:r>
              <a:rPr spc="-6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price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C3F39456-DEEE-6C4B-8DC5-E311BDC84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1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30"/>
    </mc:Choice>
    <mc:Fallback xmlns="">
      <p:transition spd="slow" advTm="134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4604" y="431037"/>
            <a:ext cx="8371101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5" dirty="0">
                <a:latin typeface="Arial"/>
                <a:cs typeface="Arial"/>
              </a:rPr>
              <a:t>Perceptual Map – Newspaper</a:t>
            </a:r>
            <a:r>
              <a:rPr lang="en-US" sz="4000" spc="-5" dirty="0">
                <a:latin typeface="Arial"/>
                <a:cs typeface="Arial"/>
              </a:rPr>
              <a:t>s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1981198"/>
            <a:ext cx="9144000" cy="4800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48027" y="1556716"/>
            <a:ext cx="3492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price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attribute.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05655" y="2950465"/>
            <a:ext cx="172212" cy="17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9455" y="3343656"/>
            <a:ext cx="172212" cy="17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6855" y="2353056"/>
            <a:ext cx="172212" cy="172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13404" y="2581656"/>
            <a:ext cx="172212" cy="17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6455" y="2657856"/>
            <a:ext cx="324612" cy="2484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62855" y="3496056"/>
            <a:ext cx="172212" cy="17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3107" y="3419856"/>
            <a:ext cx="172212" cy="1722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29455" y="3572256"/>
            <a:ext cx="172212" cy="17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64507" y="4105655"/>
            <a:ext cx="172212" cy="172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96055" y="3953255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15656" y="5032247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96657" y="4956047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82457" y="5248655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86145" y="3515868"/>
            <a:ext cx="96011" cy="132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687056" y="5248655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2056" y="5324855"/>
            <a:ext cx="96011" cy="1722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63256" y="5682996"/>
            <a:ext cx="172211" cy="172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44257" y="5260847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48455" y="5382767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13065" y="5382767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64753" y="5858255"/>
            <a:ext cx="172211" cy="1722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665465" y="6109715"/>
            <a:ext cx="172211" cy="172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817865" y="4914900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14005" y="6185915"/>
            <a:ext cx="172211" cy="172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15767" y="6198108"/>
            <a:ext cx="172212" cy="1722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91255" y="5448300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38855" y="4639055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343655" y="5957315"/>
            <a:ext cx="172212" cy="172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32961" y="5190744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1855" y="5061203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37204" y="5077967"/>
            <a:ext cx="172212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33745" y="3724655"/>
            <a:ext cx="172211" cy="17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81855" y="5934455"/>
            <a:ext cx="172212" cy="1722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CC6676BA-B854-BD47-BF3E-229A6D28E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54"/>
    </mc:Choice>
    <mc:Fallback xmlns="">
      <p:transition spd="slow" advTm="104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CB8BD0-8DBF-BE42-A2EA-EF9938B2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Assignment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23F9BA-8E43-EB41-8A48-0DE7742FA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a Perceptual Map as seen in assignments. </a:t>
            </a:r>
          </a:p>
          <a:p>
            <a:r>
              <a:rPr lang="en-US" dirty="0"/>
              <a:t>Use the Perceptual Map In EXCEL File to create your map. When you open the file, you will see the page below. Fill it in! </a:t>
            </a:r>
          </a:p>
          <a:p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0BCFDA-EFF5-714F-83D2-8DF91A6A1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566864"/>
              </p:ext>
            </p:extLst>
          </p:nvPr>
        </p:nvGraphicFramePr>
        <p:xfrm>
          <a:off x="3030793" y="3168640"/>
          <a:ext cx="6130414" cy="3482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5" imgW="13792200" imgH="7835900" progId="Excel.Sheet.8">
                  <p:embed/>
                </p:oleObj>
              </mc:Choice>
              <mc:Fallback>
                <p:oleObj name="Worksheet" r:id="rId5" imgW="13792200" imgH="78359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0793" y="3168640"/>
                        <a:ext cx="6130414" cy="3482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2A0AA6-FB7C-AE44-8B88-279878432D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4"/>
    </mc:Choice>
    <mc:Fallback xmlns="">
      <p:transition spd="slow" advTm="52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356</Words>
  <Application>Microsoft Macintosh PowerPoint</Application>
  <PresentationFormat>Widescreen</PresentationFormat>
  <Paragraphs>36</Paragraphs>
  <Slides>9</Slides>
  <Notes>1</Notes>
  <HiddenSlides>0</HiddenSlides>
  <MMClips>10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Worksheet</vt:lpstr>
      <vt:lpstr>Perceptual Mapping </vt:lpstr>
      <vt:lpstr>What is it? </vt:lpstr>
      <vt:lpstr>Why Use Them?</vt:lpstr>
      <vt:lpstr>The Process</vt:lpstr>
      <vt:lpstr>The methodology to collect information </vt:lpstr>
      <vt:lpstr>For our purposes: Attribute Models</vt:lpstr>
      <vt:lpstr>Fast Food Perceptual Map Example</vt:lpstr>
      <vt:lpstr>PowerPoint Presentation</vt:lpstr>
      <vt:lpstr>Your 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Perceptual Mapping </dc:title>
  <dc:creator>Josh Moritz</dc:creator>
  <cp:lastModifiedBy>Josh Moritz</cp:lastModifiedBy>
  <cp:revision>2</cp:revision>
  <dcterms:created xsi:type="dcterms:W3CDTF">2020-07-10T20:37:18Z</dcterms:created>
  <dcterms:modified xsi:type="dcterms:W3CDTF">2022-01-04T18:59:00Z</dcterms:modified>
</cp:coreProperties>
</file>