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11"/>
    <a:srgbClr val="FFE049"/>
    <a:srgbClr val="FFD354"/>
    <a:srgbClr val="FEC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6C212-43C6-A04C-AD39-FA2162BC551E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03E03-D0F2-9B43-9A23-7FD67E5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54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92228-2F50-0A44-9C87-597F25B6F7C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FD0BC-D734-4D4B-8BF8-D66BF7B5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85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3C77-A0C5-504A-82E3-42A2E304A9AD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0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ED73-B001-B142-B934-B09B0558F2FE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25C7-1A57-9841-896C-7DB621337AF6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97D-0F29-BF4D-A34C-6281B969F26C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0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894A-60CE-374E-A61A-55EBA38C0B22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68C2-5168-4144-B8CC-6D7E71BE740A}" type="datetime1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3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1861-1882-2842-8B5A-BD0865531F0F}" type="datetime1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612C-C4F7-A541-BC44-6EDC2819EF1C}" type="datetime1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7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1B42-D565-294D-A548-3B075A505300}" type="datetime1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8736-3143-B54B-BD5A-13B61566E1C1}" type="datetime1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5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0D5-FBBD-AD44-90E1-8B646940056F}" type="datetime1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1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CCB1-046C-C443-ABCE-11ABC0899394}" type="datetime1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14AA-A1F2-B247-8DEE-EB2265EF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4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445" y="2889500"/>
            <a:ext cx="6686014" cy="76066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Introduction to Anthropology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1666" y="426574"/>
            <a:ext cx="7901148" cy="9984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Perspectives: An Open Invitation to Cultural Anthropology, 2e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061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Anthropological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Fieldwork </a:t>
            </a:r>
            <a:r>
              <a:rPr lang="mr-IN" dirty="0"/>
              <a:t>–</a:t>
            </a:r>
            <a:r>
              <a:rPr lang="en-US" dirty="0"/>
              <a:t> ethnography based on participant-observation; descriptive accounts of culture with theory</a:t>
            </a:r>
          </a:p>
          <a:p>
            <a:r>
              <a:rPr lang="en-US" dirty="0"/>
              <a:t>Scientific vs. Humanistic approaches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Biological subfield uses a more scientific approach, while Cultural uses a more humanistic approach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9760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Anthropology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road knowledge of other cultures</a:t>
            </a:r>
            <a:endParaRPr lang="en-US" dirty="0"/>
          </a:p>
          <a:p>
            <a:pPr lvl="1"/>
            <a:r>
              <a:rPr lang="en-US" dirty="0" smtClean="0"/>
              <a:t>skills in observation and analysis </a:t>
            </a:r>
            <a:endParaRPr lang="en-US" dirty="0"/>
          </a:p>
          <a:p>
            <a:pPr lvl="1"/>
            <a:r>
              <a:rPr lang="en-US" dirty="0" smtClean="0"/>
              <a:t>critical thinking</a:t>
            </a:r>
          </a:p>
          <a:p>
            <a:pPr lvl="1"/>
            <a:r>
              <a:rPr lang="en-US" dirty="0" smtClean="0"/>
              <a:t>clear communication</a:t>
            </a:r>
            <a:endParaRPr lang="en-US" dirty="0"/>
          </a:p>
          <a:p>
            <a:pPr lvl="1"/>
            <a:r>
              <a:rPr lang="en-US" dirty="0" smtClean="0"/>
              <a:t>applied problem solving</a:t>
            </a:r>
          </a:p>
          <a:p>
            <a:r>
              <a:rPr lang="en-US" dirty="0" smtClean="0"/>
              <a:t>The anthropological perspective undermines ethnocentrism and the idea that people are “Other”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547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Anthropology Important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Anthony Kwame Harrison, Virginia Tech</a:t>
            </a:r>
          </a:p>
          <a:p>
            <a:pPr lvl="1"/>
            <a:r>
              <a:rPr lang="en-US" dirty="0" smtClean="0"/>
              <a:t>Studies the complexities, nuances, and significance of race</a:t>
            </a:r>
            <a:r>
              <a:rPr lang="en-US" dirty="0"/>
              <a:t>;</a:t>
            </a:r>
            <a:r>
              <a:rPr lang="en-US" dirty="0" smtClean="0"/>
              <a:t> how race influences our perceptions of popular music (2009)</a:t>
            </a:r>
          </a:p>
          <a:p>
            <a:r>
              <a:rPr lang="en-US" dirty="0" smtClean="0"/>
              <a:t>Bob Myers, Alfred University</a:t>
            </a:r>
          </a:p>
          <a:p>
            <a:pPr lvl="1"/>
            <a:r>
              <a:rPr lang="en-US" dirty="0" smtClean="0"/>
              <a:t>Studies medical anthropology and public health</a:t>
            </a:r>
          </a:p>
          <a:p>
            <a:r>
              <a:rPr lang="en-US" dirty="0" smtClean="0"/>
              <a:t>Lynn Kwiatkowski</a:t>
            </a:r>
          </a:p>
          <a:p>
            <a:pPr lvl="1"/>
            <a:r>
              <a:rPr lang="en-US" dirty="0" smtClean="0"/>
              <a:t>Studies gender, malnutrition, and power relations in the Philippines; </a:t>
            </a:r>
            <a:r>
              <a:rPr lang="en-US" smtClean="0"/>
              <a:t>also gender </a:t>
            </a:r>
            <a:r>
              <a:rPr lang="en-US" dirty="0" smtClean="0"/>
              <a:t>violence in Vietnam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7087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our subfields of anthropology </a:t>
            </a:r>
          </a:p>
          <a:p>
            <a:r>
              <a:rPr lang="en-US" dirty="0"/>
              <a:t>C</a:t>
            </a:r>
            <a:r>
              <a:rPr lang="en-US" dirty="0" smtClean="0"/>
              <a:t>ulture </a:t>
            </a:r>
          </a:p>
          <a:p>
            <a:r>
              <a:rPr lang="en-US" dirty="0" smtClean="0"/>
              <a:t>Development of anthropology</a:t>
            </a:r>
          </a:p>
          <a:p>
            <a:r>
              <a:rPr lang="en-US" dirty="0" smtClean="0"/>
              <a:t>Ethnocentrism</a:t>
            </a:r>
          </a:p>
          <a:p>
            <a:r>
              <a:rPr lang="en-US" dirty="0" smtClean="0"/>
              <a:t>How anthropology is unique</a:t>
            </a:r>
          </a:p>
          <a:p>
            <a:r>
              <a:rPr lang="en-US" dirty="0" smtClean="0"/>
              <a:t>Using anthropology to address current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6" name="Picture 5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6441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Anthropology?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study of humanity; everything and anything that makes us human</a:t>
            </a:r>
          </a:p>
          <a:p>
            <a:r>
              <a:rPr lang="en-US" dirty="0" smtClean="0"/>
              <a:t>Four academic subfields</a:t>
            </a:r>
          </a:p>
          <a:p>
            <a:pPr lvl="1"/>
            <a:r>
              <a:rPr lang="en-US" dirty="0"/>
              <a:t>Cultural Anthropology</a:t>
            </a:r>
          </a:p>
          <a:p>
            <a:pPr lvl="1"/>
            <a:r>
              <a:rPr lang="en-US" dirty="0"/>
              <a:t>Archaeology</a:t>
            </a:r>
          </a:p>
          <a:p>
            <a:pPr lvl="1"/>
            <a:r>
              <a:rPr lang="en-US" dirty="0"/>
              <a:t>Biological Anthropology</a:t>
            </a:r>
          </a:p>
          <a:p>
            <a:pPr lvl="1"/>
            <a:r>
              <a:rPr lang="en-US" dirty="0"/>
              <a:t>Linguistic </a:t>
            </a:r>
            <a:r>
              <a:rPr lang="en-US" dirty="0" smtClean="0"/>
              <a:t>Anthropology</a:t>
            </a:r>
          </a:p>
          <a:p>
            <a:r>
              <a:rPr lang="en-US" dirty="0" smtClean="0"/>
              <a:t>One practical subfield</a:t>
            </a:r>
          </a:p>
          <a:p>
            <a:pPr lvl="1"/>
            <a:r>
              <a:rPr lang="en-US" dirty="0" smtClean="0"/>
              <a:t>Applied Anthropology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7211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Cultural Anthropology?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ultural anthropologists study the similarities and differences among living societies and cultural groups</a:t>
            </a:r>
          </a:p>
          <a:p>
            <a:r>
              <a:rPr lang="en-US" dirty="0" smtClean="0"/>
              <a:t>Also ask broader questions about humankind</a:t>
            </a:r>
          </a:p>
          <a:p>
            <a:r>
              <a:rPr lang="en-US" dirty="0" smtClean="0"/>
              <a:t>Often study social groups different from their own, but examine subcultures in their own society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554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set of beliefs, practices, and symbols that are learned and shared. </a:t>
            </a:r>
          </a:p>
          <a:p>
            <a:r>
              <a:rPr lang="en-US" dirty="0" smtClean="0"/>
              <a:t>Beliefs </a:t>
            </a:r>
            <a:r>
              <a:rPr lang="mr-IN" dirty="0" smtClean="0"/>
              <a:t>–</a:t>
            </a:r>
            <a:r>
              <a:rPr lang="en-US" dirty="0" smtClean="0"/>
              <a:t> all mental aspects of culture</a:t>
            </a:r>
          </a:p>
          <a:p>
            <a:r>
              <a:rPr lang="en-US" dirty="0" smtClean="0"/>
              <a:t>Practices </a:t>
            </a:r>
            <a:r>
              <a:rPr lang="mr-IN" dirty="0" smtClean="0"/>
              <a:t>–</a:t>
            </a:r>
            <a:r>
              <a:rPr lang="en-US" dirty="0" smtClean="0"/>
              <a:t> behaviors and actions</a:t>
            </a:r>
          </a:p>
          <a:p>
            <a:r>
              <a:rPr lang="en-US" dirty="0" smtClean="0"/>
              <a:t>Symbols </a:t>
            </a:r>
            <a:r>
              <a:rPr lang="mr-IN" dirty="0" smtClean="0"/>
              <a:t>–</a:t>
            </a:r>
            <a:r>
              <a:rPr lang="en-US" dirty="0" smtClean="0"/>
              <a:t> meanings of cultural objects and ideas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199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Culture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Humans have the capacity to learn any culture</a:t>
            </a:r>
          </a:p>
          <a:p>
            <a:r>
              <a:rPr lang="en-US" dirty="0" smtClean="0"/>
              <a:t>Culture changes in response to internal and external factors</a:t>
            </a:r>
          </a:p>
          <a:p>
            <a:r>
              <a:rPr lang="en-US" dirty="0" smtClean="0"/>
              <a:t>Humans are not bound by culture, can choose to resist or </a:t>
            </a:r>
            <a:r>
              <a:rPr lang="en-US" smtClean="0"/>
              <a:t>change it</a:t>
            </a:r>
            <a:endParaRPr lang="en-US" dirty="0" smtClean="0"/>
          </a:p>
          <a:p>
            <a:r>
              <a:rPr lang="en-US" dirty="0" smtClean="0"/>
              <a:t>Culture is symbolic</a:t>
            </a:r>
          </a:p>
          <a:p>
            <a:r>
              <a:rPr lang="en-US" dirty="0" smtClean="0"/>
              <a:t>Our reliance on culture distinguishes us from other animals and shaped our evolution</a:t>
            </a:r>
          </a:p>
          <a:p>
            <a:r>
              <a:rPr lang="en-US" dirty="0" smtClean="0"/>
              <a:t>Culture and biology are interrelated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9290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Brief History of </a:t>
            </a:r>
            <a:br>
              <a:rPr lang="en-US" dirty="0" smtClean="0"/>
            </a:br>
            <a:r>
              <a:rPr lang="en-US" dirty="0" smtClean="0"/>
              <a:t>Anthropological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travelers </a:t>
            </a:r>
            <a:r>
              <a:rPr lang="mr-IN" dirty="0" smtClean="0"/>
              <a:t>–</a:t>
            </a:r>
            <a:r>
              <a:rPr lang="en-US" dirty="0" smtClean="0"/>
              <a:t> Zhang </a:t>
            </a:r>
            <a:r>
              <a:rPr lang="en-US" dirty="0" err="1" smtClean="0"/>
              <a:t>Qian</a:t>
            </a:r>
            <a:r>
              <a:rPr lang="en-US" dirty="0" smtClean="0"/>
              <a:t> (164-113 BC) and </a:t>
            </a:r>
            <a:r>
              <a:rPr lang="en-US" dirty="0" err="1" smtClean="0"/>
              <a:t>Ibn</a:t>
            </a:r>
            <a:r>
              <a:rPr lang="en-US" dirty="0" smtClean="0"/>
              <a:t> Battuta (1304-1369)</a:t>
            </a:r>
          </a:p>
          <a:p>
            <a:r>
              <a:rPr lang="en-US" dirty="0" smtClean="0"/>
              <a:t>“Age of Discovery” (1400-1700s) </a:t>
            </a:r>
            <a:r>
              <a:rPr lang="mr-IN" dirty="0" smtClean="0"/>
              <a:t>–</a:t>
            </a:r>
            <a:r>
              <a:rPr lang="en-US" dirty="0" smtClean="0"/>
              <a:t> exploration and exploitation</a:t>
            </a:r>
          </a:p>
          <a:p>
            <a:r>
              <a:rPr lang="en-US" dirty="0" smtClean="0"/>
              <a:t>“Age of Enlightenment” (beginning in 1700s) </a:t>
            </a:r>
            <a:r>
              <a:rPr lang="mr-IN" dirty="0" smtClean="0"/>
              <a:t>–</a:t>
            </a:r>
            <a:r>
              <a:rPr lang="en-US" dirty="0" smtClean="0"/>
              <a:t> privileged science and observation</a:t>
            </a:r>
          </a:p>
          <a:p>
            <a:r>
              <a:rPr lang="en-US" dirty="0" smtClean="0"/>
              <a:t>1800s </a:t>
            </a:r>
            <a:r>
              <a:rPr lang="mr-IN" dirty="0" smtClean="0"/>
              <a:t>–</a:t>
            </a:r>
            <a:r>
              <a:rPr lang="en-US" dirty="0" smtClean="0"/>
              <a:t> development of science, participant-observation, and cultural relativism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428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(Other) Subfields of Anthropology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Biological Anthropology </a:t>
            </a:r>
            <a:r>
              <a:rPr lang="mr-IN" dirty="0" smtClean="0"/>
              <a:t>–</a:t>
            </a:r>
            <a:r>
              <a:rPr lang="en-US" dirty="0" smtClean="0"/>
              <a:t> study of human origins, evolution, and variation</a:t>
            </a:r>
          </a:p>
          <a:p>
            <a:r>
              <a:rPr lang="en-US" dirty="0" smtClean="0"/>
              <a:t>Archaeology </a:t>
            </a:r>
            <a:r>
              <a:rPr lang="mr-IN" dirty="0" smtClean="0"/>
              <a:t>–</a:t>
            </a:r>
            <a:r>
              <a:rPr lang="en-US" dirty="0" smtClean="0"/>
              <a:t> study of the material past, using excavation</a:t>
            </a:r>
          </a:p>
          <a:p>
            <a:r>
              <a:rPr lang="en-US" dirty="0" smtClean="0"/>
              <a:t>Linguistic Anthropology </a:t>
            </a:r>
            <a:r>
              <a:rPr lang="mr-IN" dirty="0" smtClean="0"/>
              <a:t>–</a:t>
            </a:r>
            <a:r>
              <a:rPr lang="en-US" dirty="0" smtClean="0"/>
              <a:t> study of human language</a:t>
            </a:r>
          </a:p>
          <a:p>
            <a:r>
              <a:rPr lang="en-US" dirty="0" smtClean="0"/>
              <a:t>Applied Anthropology </a:t>
            </a:r>
            <a:r>
              <a:rPr lang="mr-IN" dirty="0" smtClean="0"/>
              <a:t>–</a:t>
            </a:r>
            <a:r>
              <a:rPr lang="en-US" dirty="0" smtClean="0"/>
              <a:t> application of anthropological theories, methods and findings to solve practical problems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7557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Anthropological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Holism </a:t>
            </a:r>
            <a:r>
              <a:rPr lang="mr-IN" dirty="0" smtClean="0"/>
              <a:t>–</a:t>
            </a:r>
            <a:r>
              <a:rPr lang="en-US" dirty="0" smtClean="0"/>
              <a:t> how aspects of human life influence one another</a:t>
            </a:r>
          </a:p>
          <a:p>
            <a:r>
              <a:rPr lang="en-US" dirty="0" smtClean="0"/>
              <a:t>Cultural Relativism </a:t>
            </a:r>
            <a:r>
              <a:rPr lang="mr-IN" dirty="0" smtClean="0"/>
              <a:t>–</a:t>
            </a:r>
            <a:r>
              <a:rPr lang="en-US" dirty="0" smtClean="0"/>
              <a:t> understanding others from the perspective of their own culture</a:t>
            </a:r>
          </a:p>
          <a:p>
            <a:r>
              <a:rPr lang="en-US" dirty="0" smtClean="0"/>
              <a:t>Comparison </a:t>
            </a:r>
            <a:r>
              <a:rPr lang="mr-IN" dirty="0" smtClean="0"/>
              <a:t>–</a:t>
            </a:r>
            <a:r>
              <a:rPr lang="en-US" dirty="0" smtClean="0"/>
              <a:t> used to learn about similarities and differences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CC-BY-NC 4.0 </a:t>
            </a:r>
            <a:endParaRPr lang="en-US"/>
          </a:p>
        </p:txBody>
      </p:sp>
      <p:pic>
        <p:nvPicPr>
          <p:cNvPr id="5" name="Picture 4" descr="Perspectives_Cover_high_res.jpg"/>
          <p:cNvPicPr>
            <a:picLocks noChangeAspect="1"/>
          </p:cNvPicPr>
          <p:nvPr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25" y="0"/>
            <a:ext cx="9106975" cy="6843889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604155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6316</TotalTime>
  <Words>558</Words>
  <Application>Microsoft Macintosh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PowerPoint Presentation</vt:lpstr>
      <vt:lpstr>Learning Objectives</vt:lpstr>
      <vt:lpstr>What Is Anthropology?</vt:lpstr>
      <vt:lpstr>What is Cultural Anthropology?</vt:lpstr>
      <vt:lpstr>What Is Culture?</vt:lpstr>
      <vt:lpstr>What Is Culture?</vt:lpstr>
      <vt:lpstr>A Brief History of  Anthropological Thinking</vt:lpstr>
      <vt:lpstr>The (Other) Subfields of Anthropology</vt:lpstr>
      <vt:lpstr>Anthropological Perspectives</vt:lpstr>
      <vt:lpstr>Anthropological Perspectives</vt:lpstr>
      <vt:lpstr>Why Is Anthropology Important?</vt:lpstr>
      <vt:lpstr>Why Is Anthropology Important?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Perspectives: An Open Invitation to Cultural Anthropology, 2e</dc:title>
  <dc:creator>Laura Gonzalez</dc:creator>
  <cp:lastModifiedBy>Laura Gonzalez</cp:lastModifiedBy>
  <cp:revision>26</cp:revision>
  <dcterms:created xsi:type="dcterms:W3CDTF">2019-08-25T00:07:12Z</dcterms:created>
  <dcterms:modified xsi:type="dcterms:W3CDTF">2020-02-28T00:57:12Z</dcterms:modified>
</cp:coreProperties>
</file>