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62" r:id="rId6"/>
    <p:sldId id="268" r:id="rId7"/>
    <p:sldId id="263" r:id="rId8"/>
    <p:sldId id="26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58739-9293-F544-96D7-CDDD91633A2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9CB9-8B04-D841-AB04-94DB9C6E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0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FC244-BA3B-064F-92E0-5CBBBDF57394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52BC-F6CD-444C-86A6-1DAD78FA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35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9DCD-E576-5A41-818D-211B810826EF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1BE6-AD43-5D49-9733-48BD8C399943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14A-25F4-0E47-9E36-723EC0EECBEA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063A-3CD9-8844-9773-D22B693EB1E3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5CF-24B9-9E4F-8A59-188E9614E0C1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6062-FEE5-BE4F-ABBB-CED2478767B3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493A-1204-5A4A-8F72-CCF9239A2614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B4C-4A72-7445-96A4-93857ECF43D8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F74-538D-C14C-AA09-CCEEB4E54FF6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F6BE-1C67-1145-B1FC-468CC5B9A024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F8A-128A-FA44-9632-382C7DBA040B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448B-D8A4-064C-A10C-167B6F3FA73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53" y="3292984"/>
            <a:ext cx="2686548" cy="79709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Religion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element of social control, define misbehaviors and (supernatural) punishments</a:t>
            </a:r>
          </a:p>
          <a:p>
            <a:r>
              <a:rPr lang="en-US" dirty="0" smtClean="0"/>
              <a:t>Ex: Buddhism uses the idea of </a:t>
            </a:r>
            <a:r>
              <a:rPr lang="en-US" i="1" dirty="0" smtClean="0"/>
              <a:t>karma</a:t>
            </a:r>
            <a:r>
              <a:rPr lang="en-US" dirty="0" smtClean="0"/>
              <a:t> to guide behavior with the goal of reincarnation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869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Rituals and Religious Practitioners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Rites of Passage </a:t>
            </a:r>
            <a:r>
              <a:rPr lang="mr-IN" dirty="0" smtClean="0"/>
              <a:t>–</a:t>
            </a:r>
            <a:r>
              <a:rPr lang="en-US" dirty="0" smtClean="0"/>
              <a:t> a ceremony designed to transition individuals between life stages</a:t>
            </a:r>
          </a:p>
          <a:p>
            <a:pPr lvl="1"/>
            <a:r>
              <a:rPr lang="en-US" dirty="0" smtClean="0"/>
              <a:t>Separation, </a:t>
            </a:r>
            <a:r>
              <a:rPr lang="en-US" dirty="0" err="1" smtClean="0"/>
              <a:t>liminality</a:t>
            </a:r>
            <a:r>
              <a:rPr lang="en-US" dirty="0" smtClean="0"/>
              <a:t>, reincorporation</a:t>
            </a:r>
          </a:p>
          <a:p>
            <a:r>
              <a:rPr lang="en-US" dirty="0" smtClean="0"/>
              <a:t>Rites of Intensification </a:t>
            </a:r>
            <a:r>
              <a:rPr lang="mr-IN" dirty="0" smtClean="0"/>
              <a:t>–</a:t>
            </a:r>
            <a:r>
              <a:rPr lang="en-US" dirty="0" smtClean="0"/>
              <a:t> actions designed to bring a community together (</a:t>
            </a:r>
            <a:r>
              <a:rPr lang="en-US" i="1" dirty="0" err="1" smtClean="0"/>
              <a:t>communitas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Revitalization rituals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solving </a:t>
            </a:r>
            <a:r>
              <a:rPr lang="en-US" dirty="0" smtClean="0"/>
              <a:t>serious problems through supernatural intervention (Ex: John Frum “cargo cult”)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428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Rituals and Religious </a:t>
            </a:r>
            <a:r>
              <a:rPr lang="en-US" dirty="0" smtClean="0"/>
              <a:t>Practitioners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Priest </a:t>
            </a:r>
            <a:r>
              <a:rPr lang="mr-IN" dirty="0" smtClean="0"/>
              <a:t>–</a:t>
            </a:r>
            <a:r>
              <a:rPr lang="en-US" dirty="0" smtClean="0"/>
              <a:t> full-time religious practitioners</a:t>
            </a:r>
          </a:p>
          <a:p>
            <a:pPr lvl="1"/>
            <a:r>
              <a:rPr lang="en-US" dirty="0" smtClean="0"/>
              <a:t>May be of any gender, have authority to set rules and control access to religious rites</a:t>
            </a:r>
          </a:p>
          <a:p>
            <a:r>
              <a:rPr lang="en-US" dirty="0" smtClean="0"/>
              <a:t>Shaman </a:t>
            </a:r>
            <a:r>
              <a:rPr lang="mr-IN" dirty="0" smtClean="0"/>
              <a:t>–</a:t>
            </a:r>
            <a:r>
              <a:rPr lang="en-US" dirty="0" smtClean="0"/>
              <a:t> part-time religious practitioner</a:t>
            </a:r>
          </a:p>
          <a:p>
            <a:pPr lvl="1"/>
            <a:r>
              <a:rPr lang="en-US" dirty="0" smtClean="0"/>
              <a:t>Often a calling for those who have personality traits that </a:t>
            </a:r>
            <a:r>
              <a:rPr lang="en-US" smtClean="0"/>
              <a:t>seem “abnormal” </a:t>
            </a:r>
            <a:r>
              <a:rPr lang="en-US" dirty="0" smtClean="0"/>
              <a:t>in the context of the community</a:t>
            </a:r>
          </a:p>
          <a:p>
            <a:r>
              <a:rPr lang="en-US" dirty="0" smtClean="0"/>
              <a:t>Prophet </a:t>
            </a:r>
            <a:r>
              <a:rPr lang="mr-IN" dirty="0" smtClean="0"/>
              <a:t>–</a:t>
            </a:r>
            <a:r>
              <a:rPr lang="en-US" dirty="0" smtClean="0"/>
              <a:t> person who claims to have direct communication with the supernatural realm</a:t>
            </a:r>
          </a:p>
          <a:p>
            <a:pPr lvl="1"/>
            <a:r>
              <a:rPr lang="en-US" dirty="0" smtClean="0"/>
              <a:t>Ex: David Koresh, Branch </a:t>
            </a:r>
            <a:r>
              <a:rPr lang="en-US" dirty="0" err="1" smtClean="0"/>
              <a:t>Davidians</a:t>
            </a:r>
            <a:r>
              <a:rPr lang="en-US" dirty="0" smtClean="0"/>
              <a:t> (millenarians)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422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significance of religion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importance of supernatural beliefs in human </a:t>
            </a:r>
            <a:r>
              <a:rPr lang="en-US" dirty="0" smtClean="0"/>
              <a:t>communities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our </a:t>
            </a:r>
            <a:r>
              <a:rPr lang="en-US" dirty="0"/>
              <a:t>elements of </a:t>
            </a:r>
            <a:r>
              <a:rPr lang="en-US" dirty="0" smtClean="0"/>
              <a:t>religion</a:t>
            </a:r>
          </a:p>
          <a:p>
            <a:r>
              <a:rPr lang="en-US" dirty="0" smtClean="0"/>
              <a:t>Rites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35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Signs of Religious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Burials with stone tools, shells, animal bones</a:t>
            </a:r>
          </a:p>
          <a:p>
            <a:r>
              <a:rPr lang="en-US" dirty="0" smtClean="0"/>
              <a:t>Cave paintings with animals and abstract images</a:t>
            </a:r>
          </a:p>
          <a:p>
            <a:r>
              <a:rPr lang="en-US" dirty="0" smtClean="0"/>
              <a:t>Venus figurine sculptures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89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Difficult to define because so many forms exist</a:t>
            </a:r>
          </a:p>
          <a:p>
            <a:pPr lvl="1"/>
            <a:r>
              <a:rPr lang="en-US" dirty="0"/>
              <a:t>Many societies do not make a distinction between “religious” and daily cultural practices</a:t>
            </a:r>
          </a:p>
          <a:p>
            <a:pPr lvl="1"/>
            <a:r>
              <a:rPr lang="en-US" dirty="0"/>
              <a:t>Some societies see spiritual beings and forces as inhabiting our physical </a:t>
            </a:r>
            <a:r>
              <a:rPr lang="en-US" dirty="0" smtClean="0"/>
              <a:t>world</a:t>
            </a:r>
          </a:p>
          <a:p>
            <a:r>
              <a:rPr lang="en-US" dirty="0"/>
              <a:t>A broad definition of religion is “the means by which human society and culture is extended to include the nonhuman”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814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approach (Malinowski) </a:t>
            </a:r>
            <a:r>
              <a:rPr lang="mr-IN" dirty="0" smtClean="0"/>
              <a:t>–</a:t>
            </a:r>
            <a:r>
              <a:rPr lang="en-US" dirty="0" smtClean="0"/>
              <a:t> religion is born out of the problems of human life</a:t>
            </a:r>
          </a:p>
          <a:p>
            <a:r>
              <a:rPr lang="en-US" dirty="0" smtClean="0"/>
              <a:t>Social approach (Durkheim) </a:t>
            </a:r>
            <a:r>
              <a:rPr lang="mr-IN" dirty="0" smtClean="0"/>
              <a:t>–</a:t>
            </a:r>
            <a:r>
              <a:rPr lang="en-US" dirty="0" smtClean="0"/>
              <a:t> difference between sacred and profane objects </a:t>
            </a:r>
          </a:p>
          <a:p>
            <a:r>
              <a:rPr lang="en-US" dirty="0" smtClean="0"/>
              <a:t>Power (Marx) </a:t>
            </a:r>
            <a:r>
              <a:rPr lang="mr-IN" dirty="0" smtClean="0"/>
              <a:t>–</a:t>
            </a:r>
            <a:r>
              <a:rPr lang="en-US" dirty="0" smtClean="0"/>
              <a:t> religion helps justify inequalities in power and status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501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</a:t>
            </a:r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Psychological (Freud) </a:t>
            </a:r>
            <a:r>
              <a:rPr lang="mr-IN" dirty="0"/>
              <a:t>–</a:t>
            </a:r>
            <a:r>
              <a:rPr lang="en-US" dirty="0"/>
              <a:t> keeps us from acting on our worst instincts</a:t>
            </a:r>
          </a:p>
          <a:p>
            <a:r>
              <a:rPr lang="en-US" dirty="0"/>
              <a:t>Economic (Harris) </a:t>
            </a:r>
            <a:r>
              <a:rPr lang="mr-IN" dirty="0"/>
              <a:t>–</a:t>
            </a:r>
            <a:r>
              <a:rPr lang="en-US" dirty="0"/>
              <a:t> beliefs develop to aid in peoples’ survival in their environment</a:t>
            </a:r>
          </a:p>
          <a:p>
            <a:r>
              <a:rPr lang="en-US" dirty="0"/>
              <a:t>Symbolic (Geertz) </a:t>
            </a:r>
            <a:r>
              <a:rPr lang="mr-IN" dirty="0"/>
              <a:t>–</a:t>
            </a:r>
            <a:r>
              <a:rPr lang="en-US" dirty="0"/>
              <a:t> symbols represent cultural ideals and reinforce 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195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Cosmology </a:t>
            </a:r>
            <a:r>
              <a:rPr lang="mr-IN" dirty="0" smtClean="0"/>
              <a:t>–</a:t>
            </a:r>
            <a:r>
              <a:rPr lang="en-US" dirty="0" smtClean="0"/>
              <a:t> an explanation for the origin or history of the world </a:t>
            </a:r>
          </a:p>
          <a:p>
            <a:pPr lvl="1"/>
            <a:r>
              <a:rPr lang="en-US" dirty="0" smtClean="0"/>
              <a:t>Ancient Greeks; Navajo; Book of Genesis</a:t>
            </a:r>
          </a:p>
          <a:p>
            <a:r>
              <a:rPr lang="en-US" dirty="0" smtClean="0"/>
              <a:t>Belief in the supernatural </a:t>
            </a:r>
            <a:r>
              <a:rPr lang="mr-IN" dirty="0" smtClean="0"/>
              <a:t>–</a:t>
            </a:r>
            <a:r>
              <a:rPr lang="en-US" dirty="0" smtClean="0"/>
              <a:t> a realm beyond direct human </a:t>
            </a:r>
            <a:r>
              <a:rPr lang="en-US" dirty="0" smtClean="0"/>
              <a:t>experience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531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governing behavior </a:t>
            </a:r>
            <a:r>
              <a:rPr lang="mr-IN" dirty="0"/>
              <a:t>–</a:t>
            </a:r>
            <a:r>
              <a:rPr lang="en-US" dirty="0"/>
              <a:t> proper conduct, what is right and wrong</a:t>
            </a:r>
          </a:p>
          <a:p>
            <a:r>
              <a:rPr lang="en-US" dirty="0"/>
              <a:t>Ritual </a:t>
            </a:r>
            <a:r>
              <a:rPr lang="mr-IN" dirty="0"/>
              <a:t>–</a:t>
            </a:r>
            <a:r>
              <a:rPr lang="en-US" dirty="0"/>
              <a:t> practices or ceremonies that serve a religious purpose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20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in the Supernatural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Animatism </a:t>
            </a:r>
            <a:r>
              <a:rPr lang="mr-IN" dirty="0" smtClean="0"/>
              <a:t>–</a:t>
            </a:r>
            <a:r>
              <a:rPr lang="en-US" dirty="0" smtClean="0"/>
              <a:t> belief in an impersonal supernatural force (Ex: </a:t>
            </a:r>
            <a:r>
              <a:rPr lang="en-US" i="1" dirty="0" err="1" smtClean="0"/>
              <a:t>mana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Animism </a:t>
            </a:r>
            <a:r>
              <a:rPr lang="mr-IN" dirty="0" smtClean="0"/>
              <a:t>–</a:t>
            </a:r>
            <a:r>
              <a:rPr lang="en-US" dirty="0" smtClean="0"/>
              <a:t> belief in supernatural beings, spirits, or aspects of humans (the soul) </a:t>
            </a:r>
          </a:p>
          <a:p>
            <a:pPr lvl="1"/>
            <a:r>
              <a:rPr lang="en-US" dirty="0"/>
              <a:t>Spirits generally make demands on the living</a:t>
            </a:r>
          </a:p>
          <a:p>
            <a:pPr lvl="1"/>
            <a:r>
              <a:rPr lang="en-US" dirty="0"/>
              <a:t>Ex: Filial piety in China; Japanese </a:t>
            </a:r>
            <a:r>
              <a:rPr lang="en-US" dirty="0" smtClean="0"/>
              <a:t>Shintoism</a:t>
            </a:r>
          </a:p>
          <a:p>
            <a:r>
              <a:rPr lang="en-US" dirty="0" smtClean="0"/>
              <a:t>Gods </a:t>
            </a:r>
            <a:r>
              <a:rPr lang="mr-IN" dirty="0" smtClean="0"/>
              <a:t>–</a:t>
            </a:r>
            <a:r>
              <a:rPr lang="en-US" dirty="0" smtClean="0"/>
              <a:t> powerful non-human spirits</a:t>
            </a:r>
          </a:p>
          <a:p>
            <a:pPr lvl="1"/>
            <a:r>
              <a:rPr lang="en-US" dirty="0" smtClean="0"/>
              <a:t>Monotheistic </a:t>
            </a:r>
            <a:r>
              <a:rPr lang="en-US" dirty="0"/>
              <a:t>(</a:t>
            </a:r>
            <a:r>
              <a:rPr lang="en-US" dirty="0" smtClean="0"/>
              <a:t>single deity) or Polytheistic (multiple deities)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778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565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Perspectives: An Open Invitation to Cultural Anthropology, 2e</vt:lpstr>
      <vt:lpstr>Learning Objectives</vt:lpstr>
      <vt:lpstr>Early Signs of Religious Thought</vt:lpstr>
      <vt:lpstr>Defining Religion</vt:lpstr>
      <vt:lpstr>Theories of Religion</vt:lpstr>
      <vt:lpstr>Theories of Religion</vt:lpstr>
      <vt:lpstr>Elements of Religion</vt:lpstr>
      <vt:lpstr>Elements of Religion</vt:lpstr>
      <vt:lpstr>Belief in the Supernatural</vt:lpstr>
      <vt:lpstr>Rules of Behavior</vt:lpstr>
      <vt:lpstr>Rituals and Religious Practitioners</vt:lpstr>
      <vt:lpstr>Rituals and Religious Practitioners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27</cp:revision>
  <dcterms:created xsi:type="dcterms:W3CDTF">2019-08-25T00:07:12Z</dcterms:created>
  <dcterms:modified xsi:type="dcterms:W3CDTF">2020-02-27T23:30:59Z</dcterms:modified>
</cp:coreProperties>
</file>