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-65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EC42CE-5655-9B4F-981E-E0AAAA3C4858}" type="datetimeFigureOut">
              <a:rPr lang="en-US" smtClean="0"/>
              <a:t>2/27/20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DC08AE-CE6E-2544-A8D8-15F0B0C14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2108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9BD0CA-7FA6-2243-95A7-830761A194A6}" type="datetimeFigureOut">
              <a:rPr lang="en-US" smtClean="0"/>
              <a:t>2/27/20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25947C-CF40-E04E-97CC-4F2AE6ACB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8617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BD603-3C3D-6443-BC5D-CD5BDC2AA219}" type="datetime1">
              <a:rPr lang="en-US" smtClean="0"/>
              <a:t>2/27/20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914AA-A1F2-B247-8DEE-EB2265EFA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324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18ECD-8FB4-EF4A-831F-9923E59DCA36}" type="datetime1">
              <a:rPr lang="en-US" smtClean="0"/>
              <a:t>2/27/20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914AA-A1F2-B247-8DEE-EB2265EFA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721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31C6C-EE2C-764F-A2DF-ED0363EEE57E}" type="datetime1">
              <a:rPr lang="en-US" smtClean="0"/>
              <a:t>2/27/20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914AA-A1F2-B247-8DEE-EB2265EFA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469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15B19-C16B-694F-A515-7BD6EE2419D9}" type="datetime1">
              <a:rPr lang="en-US" smtClean="0"/>
              <a:t>2/27/20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914AA-A1F2-B247-8DEE-EB2265EFA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375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20FE4-6280-AB43-A0D0-7DDBFB1FA111}" type="datetime1">
              <a:rPr lang="en-US" smtClean="0"/>
              <a:t>2/27/20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914AA-A1F2-B247-8DEE-EB2265EFA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078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F54C5-F974-7744-9329-5F8CE2415179}" type="datetime1">
              <a:rPr lang="en-US" smtClean="0"/>
              <a:t>2/27/20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914AA-A1F2-B247-8DEE-EB2265EFA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293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1FE5F-E918-F54C-8F07-1613403B5838}" type="datetime1">
              <a:rPr lang="en-US" smtClean="0"/>
              <a:t>2/27/20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914AA-A1F2-B247-8DEE-EB2265EFA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531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A2DB0-01B5-BE47-BB8D-9D038D894F47}" type="datetime1">
              <a:rPr lang="en-US" smtClean="0"/>
              <a:t>2/27/20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914AA-A1F2-B247-8DEE-EB2265EFA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735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1BB18-7CBE-654B-9A42-DE4984B3B901}" type="datetime1">
              <a:rPr lang="en-US" smtClean="0"/>
              <a:t>2/27/20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914AA-A1F2-B247-8DEE-EB2265EFA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839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52FFD-3BC9-B344-B2B7-C86194BA91F9}" type="datetime1">
              <a:rPr lang="en-US" smtClean="0"/>
              <a:t>2/27/20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914AA-A1F2-B247-8DEE-EB2265EFA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147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50F23-7981-214A-9EF7-4A125E42140C}" type="datetime1">
              <a:rPr lang="en-US" smtClean="0"/>
              <a:t>2/27/20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914AA-A1F2-B247-8DEE-EB2265EFA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152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582068-89DB-F54C-8A25-E7462FA3E4A2}" type="datetime1">
              <a:rPr lang="en-US" smtClean="0"/>
              <a:t>2/27/20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mr-IN" smtClean="0"/>
              <a:t>CC-BY-NC 4.0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914AA-A1F2-B247-8DEE-EB2265EFA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410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rspectives_Cover_high_res.jpg"/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99" r="11781" b="23704"/>
          <a:stretch/>
        </p:blipFill>
        <p:spPr>
          <a:xfrm>
            <a:off x="37025" y="0"/>
            <a:ext cx="9106975" cy="6843889"/>
          </a:xfrm>
          <a:prstGeom prst="rect">
            <a:avLst/>
          </a:prstGeom>
          <a:ln w="76200" cmpd="sng">
            <a:solidFill>
              <a:schemeClr val="accent5">
                <a:lumMod val="75000"/>
              </a:schemeClr>
            </a:solidFill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1666" y="2589166"/>
            <a:ext cx="7901148" cy="1979894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000000"/>
                </a:solidFill>
              </a:rPr>
              <a:t>Culture and Sustainability:</a:t>
            </a:r>
            <a:br>
              <a:rPr lang="en-US" sz="4000" dirty="0" smtClean="0">
                <a:solidFill>
                  <a:srgbClr val="000000"/>
                </a:solidFill>
              </a:rPr>
            </a:br>
            <a:r>
              <a:rPr lang="en-US" sz="4000" dirty="0" smtClean="0">
                <a:solidFill>
                  <a:srgbClr val="000000"/>
                </a:solidFill>
              </a:rPr>
              <a:t>Environmental Anthropology</a:t>
            </a:r>
            <a:br>
              <a:rPr lang="en-US" sz="4000" dirty="0" smtClean="0">
                <a:solidFill>
                  <a:srgbClr val="000000"/>
                </a:solidFill>
              </a:rPr>
            </a:br>
            <a:r>
              <a:rPr lang="en-US" sz="4000" dirty="0" smtClean="0">
                <a:solidFill>
                  <a:srgbClr val="000000"/>
                </a:solidFill>
              </a:rPr>
              <a:t> in the Anthropocene </a:t>
            </a: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21666" y="426574"/>
            <a:ext cx="7901148" cy="998465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2400" dirty="0" smtClean="0"/>
              <a:t>Perspectives: An Open Invitation to Cultural Anthropology, 2e</a:t>
            </a:r>
            <a:endParaRPr lang="en-US" sz="24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6123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Eco-Justice: Race, Gender, and Environmental Destruction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Environmental justice advocates look at social equality, identifying impacts and risks associated with environmental damage that have disproportionately affected socially marginalized groups</a:t>
            </a:r>
          </a:p>
          <a:p>
            <a:pPr lvl="1"/>
            <a:r>
              <a:rPr lang="en-US" dirty="0" smtClean="0"/>
              <a:t>Landfills, chemical plants, industrial factories, environmentally-hazardous facilities</a:t>
            </a:r>
          </a:p>
          <a:p>
            <a:r>
              <a:rPr lang="en-US" i="1" dirty="0" smtClean="0"/>
              <a:t>Eco-</a:t>
            </a:r>
            <a:r>
              <a:rPr lang="en-US" i="1" dirty="0" err="1" smtClean="0"/>
              <a:t>cide</a:t>
            </a:r>
            <a:r>
              <a:rPr lang="en-US" i="1" dirty="0" smtClean="0"/>
              <a:t> </a:t>
            </a:r>
            <a:r>
              <a:rPr lang="en-US" dirty="0" smtClean="0"/>
              <a:t>is linked to </a:t>
            </a:r>
            <a:r>
              <a:rPr lang="en-US" i="1" dirty="0" smtClean="0"/>
              <a:t>ethno-</a:t>
            </a:r>
            <a:r>
              <a:rPr lang="en-US" i="1" dirty="0" err="1" smtClean="0"/>
              <a:t>cide</a:t>
            </a:r>
            <a:endParaRPr lang="en-US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pic>
        <p:nvPicPr>
          <p:cNvPr id="5" name="Picture 4" descr="Perspectives_Cover_high_res.jpg"/>
          <p:cNvPicPr>
            <a:picLocks noChangeAspect="1"/>
          </p:cNvPicPr>
          <p:nvPr/>
        </p:nvPicPr>
        <p:blipFill rotWithShape="1"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25" y="0"/>
            <a:ext cx="9106975" cy="6843889"/>
          </a:xfrm>
          <a:prstGeom prst="rect">
            <a:avLst/>
          </a:prstGeom>
          <a:ln w="76200" cmpd="sng">
            <a:solidFill>
              <a:schemeClr val="accent5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7836484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Applying Anthropology </a:t>
            </a:r>
            <a:br>
              <a:rPr lang="en-US" dirty="0" smtClean="0"/>
            </a:br>
            <a:r>
              <a:rPr lang="en-US" dirty="0" smtClean="0"/>
              <a:t>in Conservation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Applied anthropologists work with conservation and development organizations to implement projects that depend on an accurate understanding of local cultures and practices to succeed</a:t>
            </a:r>
          </a:p>
          <a:p>
            <a:pPr lvl="1"/>
            <a:r>
              <a:rPr lang="en-US" dirty="0" smtClean="0"/>
              <a:t>Ex</a:t>
            </a:r>
            <a:r>
              <a:rPr lang="en-US" dirty="0"/>
              <a:t>: Murray’s Haitian reforestation </a:t>
            </a:r>
            <a:r>
              <a:rPr lang="en-US" dirty="0" smtClean="0"/>
              <a:t>project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pic>
        <p:nvPicPr>
          <p:cNvPr id="5" name="Picture 4" descr="Perspectives_Cover_high_res.jpg"/>
          <p:cNvPicPr>
            <a:picLocks noChangeAspect="1"/>
          </p:cNvPicPr>
          <p:nvPr/>
        </p:nvPicPr>
        <p:blipFill rotWithShape="1"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25" y="0"/>
            <a:ext cx="9106975" cy="6843889"/>
          </a:xfrm>
          <a:prstGeom prst="rect">
            <a:avLst/>
          </a:prstGeom>
          <a:ln w="76200" cmpd="sng">
            <a:solidFill>
              <a:schemeClr val="accent5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5636664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Applying Anthropology </a:t>
            </a:r>
            <a:br>
              <a:rPr lang="en-US" dirty="0"/>
            </a:br>
            <a:r>
              <a:rPr lang="en-US" dirty="0"/>
              <a:t>in Conservation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AAA Global Climate Change Taskforce report (2014) </a:t>
            </a:r>
            <a:r>
              <a:rPr lang="mr-IN" dirty="0"/>
              <a:t>–</a:t>
            </a:r>
            <a:r>
              <a:rPr lang="en-US" dirty="0"/>
              <a:t> impacts of climate change will disproportionately affect groups who have contributed the least to greenhouse gases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pic>
        <p:nvPicPr>
          <p:cNvPr id="5" name="Picture 4" descr="Perspectives_Cover_high_res.jpg"/>
          <p:cNvPicPr>
            <a:picLocks noChangeAspect="1"/>
          </p:cNvPicPr>
          <p:nvPr/>
        </p:nvPicPr>
        <p:blipFill rotWithShape="1"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25" y="0"/>
            <a:ext cx="9106975" cy="6843889"/>
          </a:xfrm>
          <a:prstGeom prst="rect">
            <a:avLst/>
          </a:prstGeom>
          <a:ln w="76200" cmpd="sng">
            <a:solidFill>
              <a:schemeClr val="accent5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043791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anthropologists examine </a:t>
            </a:r>
            <a:r>
              <a:rPr lang="en-US" dirty="0" smtClean="0"/>
              <a:t>human interactions with the environment</a:t>
            </a:r>
          </a:p>
          <a:p>
            <a:r>
              <a:rPr lang="en-US" dirty="0"/>
              <a:t>P</a:t>
            </a:r>
            <a:r>
              <a:rPr lang="en-US" dirty="0" smtClean="0"/>
              <a:t>olitical </a:t>
            </a:r>
            <a:r>
              <a:rPr lang="en-US" dirty="0" smtClean="0"/>
              <a:t>ecology </a:t>
            </a:r>
            <a:endParaRPr lang="en-US" dirty="0" smtClean="0"/>
          </a:p>
          <a:p>
            <a:r>
              <a:rPr lang="en-US" dirty="0" smtClean="0"/>
              <a:t>Anthropocene</a:t>
            </a:r>
          </a:p>
          <a:p>
            <a:r>
              <a:rPr lang="en-US" dirty="0" smtClean="0"/>
              <a:t>How anthropology </a:t>
            </a:r>
            <a:r>
              <a:rPr lang="en-US" dirty="0"/>
              <a:t>contributes to public discussions and the creation of public policy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pic>
        <p:nvPicPr>
          <p:cNvPr id="5" name="Picture 4" descr="Perspectives_Cover_high_res.jpg"/>
          <p:cNvPicPr>
            <a:picLocks noChangeAspect="1"/>
          </p:cNvPicPr>
          <p:nvPr/>
        </p:nvPicPr>
        <p:blipFill rotWithShape="1"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25" y="0"/>
            <a:ext cx="9106975" cy="6843889"/>
          </a:xfrm>
          <a:prstGeom prst="rect">
            <a:avLst/>
          </a:prstGeom>
          <a:ln w="76200" cmpd="sng">
            <a:solidFill>
              <a:schemeClr val="accent5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428970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Living in the Anthropocene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period in geological time in which the effects of human activities have altered the fundamental geochemical cycles of the earth as a result of converting forests into fields and pastures and burning oil, gas, and coal on a large </a:t>
            </a:r>
            <a:r>
              <a:rPr lang="en-US" dirty="0" smtClean="0"/>
              <a:t>scale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pic>
        <p:nvPicPr>
          <p:cNvPr id="5" name="Picture 4" descr="Perspectives_Cover_high_res.jpg"/>
          <p:cNvPicPr>
            <a:picLocks noChangeAspect="1"/>
          </p:cNvPicPr>
          <p:nvPr/>
        </p:nvPicPr>
        <p:blipFill rotWithShape="1"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25" y="0"/>
            <a:ext cx="9106975" cy="6843889"/>
          </a:xfrm>
          <a:prstGeom prst="rect">
            <a:avLst/>
          </a:prstGeom>
          <a:ln w="76200" cmpd="sng">
            <a:solidFill>
              <a:schemeClr val="accent5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391827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Humans and the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Climate change led to bipedalism in hominins, </a:t>
            </a:r>
            <a:r>
              <a:rPr lang="en-US" dirty="0" smtClean="0"/>
              <a:t>development </a:t>
            </a:r>
            <a:r>
              <a:rPr lang="en-US" dirty="0" smtClean="0"/>
              <a:t>of </a:t>
            </a:r>
            <a:r>
              <a:rPr lang="en-US" i="1" dirty="0" smtClean="0"/>
              <a:t>Homo sapiens</a:t>
            </a:r>
          </a:p>
          <a:p>
            <a:r>
              <a:rPr lang="en-US" dirty="0" smtClean="0"/>
              <a:t>Human agriculture changed our relationship with the </a:t>
            </a:r>
            <a:r>
              <a:rPr lang="en-US" dirty="0" smtClean="0"/>
              <a:t>environment in both positive and negative ways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pic>
        <p:nvPicPr>
          <p:cNvPr id="5" name="Picture 4" descr="Perspectives_Cover_high_res.jpg"/>
          <p:cNvPicPr>
            <a:picLocks noChangeAspect="1"/>
          </p:cNvPicPr>
          <p:nvPr/>
        </p:nvPicPr>
        <p:blipFill rotWithShape="1"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25" y="0"/>
            <a:ext cx="9106975" cy="6843889"/>
          </a:xfrm>
          <a:prstGeom prst="rect">
            <a:avLst/>
          </a:prstGeom>
          <a:ln w="76200" cmpd="sng">
            <a:solidFill>
              <a:schemeClr val="accent5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176884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Cultural Ecology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Leslie White </a:t>
            </a:r>
            <a:r>
              <a:rPr lang="mr-IN" dirty="0" smtClean="0"/>
              <a:t>–</a:t>
            </a:r>
            <a:r>
              <a:rPr lang="en-US" dirty="0" smtClean="0"/>
              <a:t> Cultures “evolved” through their use of technologies to control the environment</a:t>
            </a:r>
          </a:p>
          <a:p>
            <a:r>
              <a:rPr lang="en-US" dirty="0" smtClean="0"/>
              <a:t>Julian Steward </a:t>
            </a:r>
            <a:r>
              <a:rPr lang="mr-IN" dirty="0" smtClean="0"/>
              <a:t>–</a:t>
            </a:r>
            <a:r>
              <a:rPr lang="en-US" dirty="0" smtClean="0"/>
              <a:t> (Shoshone) Subsistence patterns structure culture and society</a:t>
            </a:r>
          </a:p>
          <a:p>
            <a:r>
              <a:rPr lang="en-US" dirty="0" smtClean="0"/>
              <a:t>Both were influenced by materialism </a:t>
            </a:r>
            <a:r>
              <a:rPr lang="mr-IN" dirty="0" smtClean="0"/>
              <a:t>–</a:t>
            </a:r>
            <a:r>
              <a:rPr lang="en-US" dirty="0" smtClean="0"/>
              <a:t> how human practices are limited by ecology and the balance of </a:t>
            </a:r>
            <a:r>
              <a:rPr lang="en-US" dirty="0" smtClean="0"/>
              <a:t>nature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pic>
        <p:nvPicPr>
          <p:cNvPr id="5" name="Picture 4" descr="Perspectives_Cover_high_res.jpg"/>
          <p:cNvPicPr>
            <a:picLocks noChangeAspect="1"/>
          </p:cNvPicPr>
          <p:nvPr/>
        </p:nvPicPr>
        <p:blipFill rotWithShape="1"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25" y="0"/>
            <a:ext cx="9106975" cy="6843889"/>
          </a:xfrm>
          <a:prstGeom prst="rect">
            <a:avLst/>
          </a:prstGeom>
          <a:ln w="76200" cmpd="sng">
            <a:solidFill>
              <a:schemeClr val="accent5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620842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Ethnoecology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use and knowledge of plants, animals, and ecosystems by traditional societies</a:t>
            </a:r>
          </a:p>
          <a:p>
            <a:r>
              <a:rPr lang="en-US" dirty="0" smtClean="0"/>
              <a:t>Horticultural practice of slash-and-burn or swidden cultivation </a:t>
            </a:r>
          </a:p>
          <a:p>
            <a:pPr lvl="1"/>
            <a:r>
              <a:rPr lang="en-US" dirty="0" smtClean="0"/>
              <a:t>Practiced correctly, it is indefinitely sustainable with low population density and plenty of land</a:t>
            </a:r>
          </a:p>
          <a:p>
            <a:pPr lvl="1"/>
            <a:r>
              <a:rPr lang="en-US" dirty="0" smtClean="0"/>
              <a:t>Incorrectly, the </a:t>
            </a:r>
            <a:r>
              <a:rPr lang="en-US" dirty="0" smtClean="0"/>
              <a:t>entire ecological system </a:t>
            </a:r>
            <a:r>
              <a:rPr lang="en-US" dirty="0" smtClean="0"/>
              <a:t>breaks </a:t>
            </a:r>
            <a:r>
              <a:rPr lang="en-US" dirty="0" smtClean="0"/>
              <a:t>down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pic>
        <p:nvPicPr>
          <p:cNvPr id="5" name="Picture 4" descr="Perspectives_Cover_high_res.jpg"/>
          <p:cNvPicPr>
            <a:picLocks noChangeAspect="1"/>
          </p:cNvPicPr>
          <p:nvPr/>
        </p:nvPicPr>
        <p:blipFill rotWithShape="1"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25" y="0"/>
            <a:ext cx="9106975" cy="6843889"/>
          </a:xfrm>
          <a:prstGeom prst="rect">
            <a:avLst/>
          </a:prstGeom>
          <a:ln w="76200" cmpd="sng">
            <a:solidFill>
              <a:schemeClr val="accent5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229798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Ethnoecology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Ethnobotany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n-US" dirty="0" smtClean="0"/>
              <a:t> studies traditional uses of plants for food, construction, dyes, crafts, and medicine</a:t>
            </a:r>
          </a:p>
          <a:p>
            <a:pPr lvl="1"/>
            <a:r>
              <a:rPr lang="en-US" dirty="0" err="1" smtClean="0"/>
              <a:t>Kayapó</a:t>
            </a:r>
            <a:r>
              <a:rPr lang="en-US" dirty="0" smtClean="0"/>
              <a:t> </a:t>
            </a:r>
            <a:r>
              <a:rPr lang="en-US" dirty="0"/>
              <a:t>Project showed how Indigenous groups actually make the rainforest more </a:t>
            </a:r>
            <a:r>
              <a:rPr lang="en-US" dirty="0" smtClean="0"/>
              <a:t>productive</a:t>
            </a:r>
          </a:p>
          <a:p>
            <a:r>
              <a:rPr lang="en-US" dirty="0" smtClean="0"/>
              <a:t>Myth of the Ecologically Noble Savage</a:t>
            </a:r>
          </a:p>
          <a:p>
            <a:pPr lvl="1"/>
            <a:r>
              <a:rPr lang="en-US" dirty="0" smtClean="0"/>
              <a:t>Native peoples are constructed as “opposite” of Western society, romantic fantasy</a:t>
            </a:r>
            <a:endParaRPr lang="en-US" dirty="0"/>
          </a:p>
          <a:p>
            <a:r>
              <a:rPr lang="en-US" dirty="0" smtClean="0"/>
              <a:t>Land claims saved by mapping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pic>
        <p:nvPicPr>
          <p:cNvPr id="5" name="Picture 4" descr="Perspectives_Cover_high_res.jpg"/>
          <p:cNvPicPr>
            <a:picLocks noChangeAspect="1"/>
          </p:cNvPicPr>
          <p:nvPr/>
        </p:nvPicPr>
        <p:blipFill rotWithShape="1"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25" y="0"/>
            <a:ext cx="9106975" cy="6843889"/>
          </a:xfrm>
          <a:prstGeom prst="rect">
            <a:avLst/>
          </a:prstGeom>
          <a:ln w="76200" cmpd="sng">
            <a:solidFill>
              <a:schemeClr val="accent5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619677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Political Ecology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Focuses on the impacts of governments and corporations in establishing political and economic systems that constrain local behavior</a:t>
            </a:r>
            <a:endParaRPr lang="en-US" dirty="0"/>
          </a:p>
          <a:p>
            <a:r>
              <a:rPr lang="en-US" dirty="0"/>
              <a:t>C</a:t>
            </a:r>
            <a:r>
              <a:rPr lang="en-US" dirty="0" smtClean="0"/>
              <a:t>hallenges standard narratives regarding environmental destruction and conservation </a:t>
            </a:r>
          </a:p>
          <a:p>
            <a:r>
              <a:rPr lang="en-US" dirty="0" smtClean="0"/>
              <a:t>Revisionist Environmental History </a:t>
            </a:r>
            <a:r>
              <a:rPr lang="mr-IN" dirty="0" smtClean="0"/>
              <a:t>–</a:t>
            </a:r>
            <a:r>
              <a:rPr lang="en-US" dirty="0" smtClean="0"/>
              <a:t> uses evidence to rewrite narratives </a:t>
            </a:r>
            <a:endParaRPr lang="en-US" dirty="0"/>
          </a:p>
          <a:p>
            <a:pPr lvl="1"/>
            <a:r>
              <a:rPr lang="en-US" dirty="0" smtClean="0"/>
              <a:t>Ex: </a:t>
            </a:r>
            <a:r>
              <a:rPr lang="en-US" dirty="0" err="1" smtClean="0"/>
              <a:t>Fairhead</a:t>
            </a:r>
            <a:r>
              <a:rPr lang="en-US" dirty="0" smtClean="0"/>
              <a:t>/Leach and </a:t>
            </a:r>
            <a:r>
              <a:rPr lang="en-US" dirty="0" err="1" smtClean="0"/>
              <a:t>Balee’s</a:t>
            </a:r>
            <a:r>
              <a:rPr lang="en-US" dirty="0" smtClean="0"/>
              <a:t> </a:t>
            </a:r>
            <a:r>
              <a:rPr lang="en-US" dirty="0" smtClean="0"/>
              <a:t>work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pic>
        <p:nvPicPr>
          <p:cNvPr id="5" name="Picture 4" descr="Perspectives_Cover_high_res.jpg"/>
          <p:cNvPicPr>
            <a:picLocks noChangeAspect="1"/>
          </p:cNvPicPr>
          <p:nvPr/>
        </p:nvPicPr>
        <p:blipFill rotWithShape="1"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25" y="0"/>
            <a:ext cx="9106975" cy="6843889"/>
          </a:xfrm>
          <a:prstGeom prst="rect">
            <a:avLst/>
          </a:prstGeom>
          <a:ln w="76200" cmpd="sng">
            <a:solidFill>
              <a:schemeClr val="accent5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0441434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Political Ecology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“People versus Parks” Debate </a:t>
            </a:r>
            <a:r>
              <a:rPr lang="mr-IN" dirty="0" smtClean="0"/>
              <a:t>–</a:t>
            </a:r>
            <a:r>
              <a:rPr lang="en-US" dirty="0" smtClean="0"/>
              <a:t> Should rural lands be “protected” from the people who live there, or can there be a way to include humans and still conserve nature?</a:t>
            </a:r>
          </a:p>
          <a:p>
            <a:r>
              <a:rPr lang="en-US" dirty="0" smtClean="0"/>
              <a:t>Sustainable development </a:t>
            </a:r>
            <a:r>
              <a:rPr lang="mr-IN" dirty="0" smtClean="0"/>
              <a:t>–</a:t>
            </a:r>
            <a:r>
              <a:rPr lang="en-US" dirty="0" smtClean="0"/>
              <a:t> economic alternatives that encourage people to preserve resources</a:t>
            </a:r>
          </a:p>
          <a:p>
            <a:pPr lvl="1"/>
            <a:r>
              <a:rPr lang="en-US" dirty="0" smtClean="0"/>
              <a:t>Ex: Brazilian extractive reserves for rubber tapping</a:t>
            </a:r>
          </a:p>
          <a:p>
            <a:pPr lvl="1"/>
            <a:r>
              <a:rPr lang="en-US" dirty="0" smtClean="0"/>
              <a:t>Ex: The American Lawn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pic>
        <p:nvPicPr>
          <p:cNvPr id="5" name="Picture 4" descr="Perspectives_Cover_high_res.jpg"/>
          <p:cNvPicPr>
            <a:picLocks noChangeAspect="1"/>
          </p:cNvPicPr>
          <p:nvPr/>
        </p:nvPicPr>
        <p:blipFill rotWithShape="1"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25" y="0"/>
            <a:ext cx="9106975" cy="6843889"/>
          </a:xfrm>
          <a:prstGeom prst="rect">
            <a:avLst/>
          </a:prstGeom>
          <a:ln w="76200" cmpd="sng">
            <a:solidFill>
              <a:schemeClr val="accent5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0077452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935</TotalTime>
  <Words>562</Words>
  <Application>Microsoft Macintosh PowerPoint</Application>
  <PresentationFormat>On-screen Show (4:3)</PresentationFormat>
  <Paragraphs>58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Perspectives: An Open Invitation to Cultural Anthropology, 2e</vt:lpstr>
      <vt:lpstr>Learning Objectives</vt:lpstr>
      <vt:lpstr>Living in the Anthropocene</vt:lpstr>
      <vt:lpstr>Humans and the Environment</vt:lpstr>
      <vt:lpstr>Cultural Ecology</vt:lpstr>
      <vt:lpstr>Ethnoecology</vt:lpstr>
      <vt:lpstr>Ethnoecology</vt:lpstr>
      <vt:lpstr>Political Ecology</vt:lpstr>
      <vt:lpstr>Political Ecology</vt:lpstr>
      <vt:lpstr>Eco-Justice: Race, Gender, and Environmental Destruction</vt:lpstr>
      <vt:lpstr>Applying Anthropology  in Conservation </vt:lpstr>
      <vt:lpstr>Applying Anthropology  in Conservation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Perspectives: An Open Invitation to Cultural Anthropology, 2e</dc:title>
  <dc:creator>Laura Gonzalez</dc:creator>
  <cp:lastModifiedBy>Laura Gonzalez</cp:lastModifiedBy>
  <cp:revision>36</cp:revision>
  <dcterms:created xsi:type="dcterms:W3CDTF">2019-08-25T00:07:12Z</dcterms:created>
  <dcterms:modified xsi:type="dcterms:W3CDTF">2020-02-28T00:05:11Z</dcterms:modified>
</cp:coreProperties>
</file>