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0EEE7-64DA-D345-AE03-EC626C3C13D7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7B24-85CE-4447-9D49-4DE29D11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17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9717E-1B8E-9146-B438-E1129A8E233E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D1B0-43CB-4F4D-A833-7BA4B4E0D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0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C0-CA38-8C4E-BC68-9AC09B15B0AE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CD24-7839-0E43-B244-87B19E9812D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A1CA-C8AE-7246-B157-F78BB8A1519F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626E-A17D-2342-BD6C-2C7E3BEE190F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F1B-DB53-5B40-A129-04D7C596B7F5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6433-6BE4-E345-A2C9-5E78EC542C08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5EB5-2C11-5D45-877E-111014AE4FF4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D38-413A-844E-8A99-44A81FD4B6D2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B5D8-47EA-414B-97AD-0D235876EC13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F602-198E-B247-B241-201E574D347B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BE8A-6CE2-0640-B1AA-D95A43F83679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E84A1-8E4B-E94F-855E-76C3D32853A8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9997" y="3102369"/>
            <a:ext cx="3424734" cy="9048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Performance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666" y="426574"/>
            <a:ext cx="7901148" cy="998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entities involved with constructing the meanings of bounded performances </a:t>
            </a:r>
            <a:r>
              <a:rPr lang="mr-IN" dirty="0" smtClean="0"/>
              <a:t>–</a:t>
            </a:r>
            <a:r>
              <a:rPr lang="en-US" dirty="0" smtClean="0"/>
              <a:t> author, artist(s), and audience (setting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110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Polysemy </a:t>
            </a:r>
            <a:r>
              <a:rPr lang="mr-IN" dirty="0"/>
              <a:t>–</a:t>
            </a:r>
            <a:r>
              <a:rPr lang="en-US" dirty="0"/>
              <a:t> settings, situations, or symbols where a single form can convey many meanings </a:t>
            </a:r>
          </a:p>
          <a:p>
            <a:pPr lvl="1"/>
            <a:r>
              <a:rPr lang="en-US" dirty="0"/>
              <a:t>artists can subvert author’s intentions, or audience may fail to understand</a:t>
            </a:r>
          </a:p>
          <a:p>
            <a:r>
              <a:rPr lang="en-US" dirty="0"/>
              <a:t>Performances may be entertainment or have political or social motivations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595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Recontextualized Performances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Intertexuality </a:t>
            </a:r>
            <a:r>
              <a:rPr lang="mr-IN" dirty="0" smtClean="0"/>
              <a:t>–</a:t>
            </a:r>
            <a:r>
              <a:rPr lang="en-US" dirty="0" smtClean="0"/>
              <a:t> the connections between original and subsequent versions of text and performance</a:t>
            </a:r>
          </a:p>
          <a:p>
            <a:pPr lvl="1"/>
            <a:r>
              <a:rPr lang="en-US" dirty="0" smtClean="0"/>
              <a:t>Text </a:t>
            </a:r>
            <a:r>
              <a:rPr lang="mr-IN" dirty="0" smtClean="0"/>
              <a:t>–</a:t>
            </a:r>
            <a:r>
              <a:rPr lang="en-US" dirty="0" smtClean="0"/>
              <a:t> the source material, permanent artifact</a:t>
            </a:r>
          </a:p>
          <a:p>
            <a:pPr lvl="1"/>
            <a:r>
              <a:rPr lang="en-US" dirty="0" smtClean="0"/>
              <a:t>Performance </a:t>
            </a:r>
            <a:r>
              <a:rPr lang="mr-IN" dirty="0" smtClean="0"/>
              <a:t>–</a:t>
            </a:r>
            <a:r>
              <a:rPr lang="en-US" dirty="0" smtClean="0"/>
              <a:t> interpretation of the text, unique, unrepeatable</a:t>
            </a:r>
          </a:p>
          <a:p>
            <a:r>
              <a:rPr lang="en-US" dirty="0" smtClean="0"/>
              <a:t>The two may be explicitly linked for credibility, or inverted, creating an intertextual gap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878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Performance is both informed by the norms of one’s community and signals one’s membership in the community</a:t>
            </a:r>
          </a:p>
          <a:p>
            <a:r>
              <a:rPr lang="en-US" dirty="0" smtClean="0"/>
              <a:t>Space (studio, dojo) in which identity is formed; “folk geography” of art form</a:t>
            </a:r>
          </a:p>
          <a:p>
            <a:r>
              <a:rPr lang="en-US" dirty="0" smtClean="0"/>
              <a:t>Globalization of performance forms raises questions of authenticity and cultural appropriation </a:t>
            </a:r>
            <a:endParaRPr lang="en-US" dirty="0" smtClean="0"/>
          </a:p>
          <a:p>
            <a:pPr lvl="1"/>
            <a:r>
              <a:rPr lang="en-US" dirty="0" smtClean="0"/>
              <a:t>Ex: </a:t>
            </a:r>
            <a:r>
              <a:rPr lang="en-US" dirty="0" smtClean="0"/>
              <a:t>Herbie Hancock and traditional Mbuti </a:t>
            </a:r>
            <a:r>
              <a:rPr lang="en-US" dirty="0" smtClean="0"/>
              <a:t>sounds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021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ultural </a:t>
            </a:r>
            <a:r>
              <a:rPr lang="en-US" dirty="0" smtClean="0"/>
              <a:t>performances and performances of culture </a:t>
            </a:r>
            <a:endParaRPr lang="en-US" dirty="0" smtClean="0"/>
          </a:p>
          <a:p>
            <a:r>
              <a:rPr lang="en-US" dirty="0" smtClean="0"/>
              <a:t>Why anthropologists </a:t>
            </a:r>
            <a:r>
              <a:rPr lang="en-US" dirty="0" smtClean="0"/>
              <a:t>study performance</a:t>
            </a:r>
          </a:p>
          <a:p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 smtClean="0"/>
              <a:t>and </a:t>
            </a:r>
            <a:r>
              <a:rPr lang="en-US" dirty="0" smtClean="0"/>
              <a:t>social </a:t>
            </a:r>
            <a:r>
              <a:rPr lang="en-US" dirty="0" smtClean="0"/>
              <a:t>change</a:t>
            </a:r>
          </a:p>
          <a:p>
            <a:r>
              <a:rPr lang="en-US" dirty="0" smtClean="0"/>
              <a:t>“</a:t>
            </a:r>
            <a:r>
              <a:rPr lang="en-US" dirty="0"/>
              <a:t>P</a:t>
            </a:r>
            <a:r>
              <a:rPr lang="en-US" dirty="0" smtClean="0"/>
              <a:t>resentation </a:t>
            </a:r>
            <a:r>
              <a:rPr lang="en-US" dirty="0" smtClean="0"/>
              <a:t>of self”</a:t>
            </a:r>
          </a:p>
          <a:p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and </a:t>
            </a:r>
            <a:r>
              <a:rPr lang="en-US" dirty="0" smtClean="0"/>
              <a:t>gender</a:t>
            </a:r>
          </a:p>
          <a:p>
            <a:r>
              <a:rPr lang="en-US" dirty="0" smtClean="0"/>
              <a:t>Using a theatrical lens to analyze social conflict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87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and performative utterances</a:t>
            </a:r>
          </a:p>
          <a:p>
            <a:r>
              <a:rPr lang="en-US" dirty="0" smtClean="0"/>
              <a:t>Performance and hegemony (power)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raming </a:t>
            </a:r>
            <a:r>
              <a:rPr lang="en-US" dirty="0" smtClean="0"/>
              <a:t>devices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ntertextuality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219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Performance vs. </a:t>
            </a:r>
            <a:br>
              <a:rPr lang="en-US" dirty="0" smtClean="0"/>
            </a:br>
            <a:r>
              <a:rPr lang="en-US" dirty="0" smtClean="0"/>
              <a:t>Performing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Cultural performance </a:t>
            </a:r>
            <a:r>
              <a:rPr lang="en-US" i="1" dirty="0" smtClean="0"/>
              <a:t>is</a:t>
            </a:r>
            <a:r>
              <a:rPr lang="en-US" dirty="0" smtClean="0"/>
              <a:t> a performance </a:t>
            </a:r>
            <a:endParaRPr lang="mr-IN" dirty="0"/>
          </a:p>
          <a:p>
            <a:pPr lvl="1"/>
            <a:r>
              <a:rPr lang="en-US" dirty="0" smtClean="0"/>
              <a:t>an </a:t>
            </a:r>
            <a:r>
              <a:rPr lang="en-US" dirty="0" smtClean="0"/>
              <a:t>authoritative version of </a:t>
            </a:r>
            <a:r>
              <a:rPr lang="en-US" dirty="0" smtClean="0"/>
              <a:t>culture </a:t>
            </a:r>
          </a:p>
          <a:p>
            <a:pPr lvl="1"/>
            <a:r>
              <a:rPr lang="en-US" dirty="0" smtClean="0"/>
              <a:t>taking </a:t>
            </a:r>
            <a:r>
              <a:rPr lang="en-US" dirty="0" smtClean="0"/>
              <a:t>place at specific times and </a:t>
            </a:r>
            <a:r>
              <a:rPr lang="en-US" dirty="0" smtClean="0"/>
              <a:t>places 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/>
              <a:t>level of excellence demonstrated by performers</a:t>
            </a:r>
          </a:p>
          <a:p>
            <a:r>
              <a:rPr lang="en-US" dirty="0" smtClean="0"/>
              <a:t>Performing culture </a:t>
            </a:r>
            <a:endParaRPr lang="mr-IN" dirty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ways in which our everyday words and actions are reflections of enculturation, </a:t>
            </a:r>
            <a:r>
              <a:rPr lang="en-US" dirty="0" smtClean="0"/>
              <a:t>which </a:t>
            </a:r>
            <a:r>
              <a:rPr lang="en-US" dirty="0" smtClean="0"/>
              <a:t>may be studied </a:t>
            </a:r>
            <a:r>
              <a:rPr lang="en-US" i="1" dirty="0" smtClean="0"/>
              <a:t>as</a:t>
            </a:r>
            <a:r>
              <a:rPr lang="en-US" dirty="0" smtClean="0"/>
              <a:t> a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089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ways in which people manage the impressions of others (</a:t>
            </a:r>
            <a:r>
              <a:rPr lang="en-US" dirty="0" err="1" smtClean="0"/>
              <a:t>Goffman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Individuals act differently in different cultural contexts; not necessarily deceptive</a:t>
            </a:r>
          </a:p>
          <a:p>
            <a:r>
              <a:rPr lang="en-US" dirty="0" smtClean="0"/>
              <a:t>“Front” and “back” spaces</a:t>
            </a:r>
          </a:p>
          <a:p>
            <a:r>
              <a:rPr lang="en-US" dirty="0" smtClean="0"/>
              <a:t>A match between the “personal front” and setting (between expectation and execution) creates </a:t>
            </a:r>
            <a:r>
              <a:rPr lang="en-US" dirty="0" smtClean="0"/>
              <a:t>acceptance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66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performativity (Judith Butler) </a:t>
            </a:r>
            <a:r>
              <a:rPr lang="mr-IN" dirty="0" smtClean="0"/>
              <a:t>–</a:t>
            </a:r>
            <a:r>
              <a:rPr lang="en-US" dirty="0" smtClean="0"/>
              <a:t>gender </a:t>
            </a:r>
            <a:r>
              <a:rPr lang="en-US" dirty="0" smtClean="0"/>
              <a:t>as a social construct is </a:t>
            </a:r>
            <a:r>
              <a:rPr lang="en-US" dirty="0" smtClean="0"/>
              <a:t>created through individual performances of gender identity</a:t>
            </a:r>
            <a:endParaRPr lang="en-US" dirty="0" smtClean="0"/>
          </a:p>
          <a:p>
            <a:r>
              <a:rPr lang="en-US" dirty="0" smtClean="0"/>
              <a:t>Patterns of behavior get culturally coded as gendered representations (“act </a:t>
            </a:r>
            <a:r>
              <a:rPr lang="en-US" i="1" dirty="0" smtClean="0"/>
              <a:t>like</a:t>
            </a:r>
            <a:r>
              <a:rPr lang="en-US" dirty="0" smtClean="0"/>
              <a:t> a man”)</a:t>
            </a:r>
          </a:p>
          <a:p>
            <a:r>
              <a:rPr lang="en-US" dirty="0" smtClean="0"/>
              <a:t>Even </a:t>
            </a:r>
            <a:r>
              <a:rPr lang="en-US" dirty="0" smtClean="0"/>
              <a:t>movements </a:t>
            </a:r>
            <a:r>
              <a:rPr lang="en-US" dirty="0" smtClean="0"/>
              <a:t>of the body are culturally learned and performed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403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Drama as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situations between individuals mirrors the action in a play (“</a:t>
            </a:r>
            <a:r>
              <a:rPr lang="en-US" dirty="0" err="1" smtClean="0"/>
              <a:t>metatheatre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Four phases</a:t>
            </a:r>
          </a:p>
          <a:p>
            <a:pPr lvl="1"/>
            <a:r>
              <a:rPr lang="en-US" sz="3200" dirty="0" smtClean="0"/>
              <a:t>Breach</a:t>
            </a:r>
          </a:p>
          <a:p>
            <a:pPr lvl="1"/>
            <a:r>
              <a:rPr lang="en-US" sz="3200" dirty="0" smtClean="0"/>
              <a:t>Crisis</a:t>
            </a:r>
          </a:p>
          <a:p>
            <a:pPr lvl="1"/>
            <a:r>
              <a:rPr lang="en-US" sz="3200" dirty="0" smtClean="0"/>
              <a:t>Redress or Remedial procedures</a:t>
            </a:r>
          </a:p>
          <a:p>
            <a:pPr lvl="1"/>
            <a:r>
              <a:rPr lang="en-US" sz="3200" dirty="0" smtClean="0"/>
              <a:t>Reintegration or Schism (fracture)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496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Descriptive language </a:t>
            </a:r>
            <a:r>
              <a:rPr lang="mr-IN" dirty="0" smtClean="0"/>
              <a:t>–</a:t>
            </a:r>
            <a:r>
              <a:rPr lang="en-US" dirty="0" smtClean="0"/>
              <a:t> describes something (“The couple married.”)</a:t>
            </a:r>
          </a:p>
          <a:p>
            <a:r>
              <a:rPr lang="en-US" dirty="0" smtClean="0"/>
              <a:t>Performative language </a:t>
            </a:r>
            <a:r>
              <a:rPr lang="mr-IN" dirty="0" smtClean="0"/>
              <a:t>–</a:t>
            </a:r>
            <a:r>
              <a:rPr lang="en-US" dirty="0" smtClean="0"/>
              <a:t> makes something happen (“I do.”)</a:t>
            </a:r>
          </a:p>
          <a:p>
            <a:r>
              <a:rPr lang="en-US" dirty="0" smtClean="0"/>
              <a:t>Rituals are inherently performative </a:t>
            </a:r>
            <a:r>
              <a:rPr lang="mr-IN" dirty="0" smtClean="0"/>
              <a:t>–</a:t>
            </a:r>
            <a:r>
              <a:rPr lang="en-US" dirty="0" smtClean="0"/>
              <a:t> marks a social change</a:t>
            </a:r>
          </a:p>
          <a:p>
            <a:r>
              <a:rPr lang="en-US" dirty="0" smtClean="0"/>
              <a:t>Political performativity can have serious consequences for social reality (supporting or resisting ideologies)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053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Performances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Rehearsals give performers embodied training and legitimacy; are culturally constructed</a:t>
            </a:r>
          </a:p>
          <a:p>
            <a:r>
              <a:rPr lang="en-US" dirty="0" smtClean="0"/>
              <a:t>Framing devices </a:t>
            </a:r>
            <a:r>
              <a:rPr lang="mr-IN" dirty="0" smtClean="0"/>
              <a:t>–</a:t>
            </a:r>
            <a:r>
              <a:rPr lang="en-US" dirty="0" smtClean="0"/>
              <a:t> signify that what follows is a performance (“Once upon a time”) </a:t>
            </a:r>
          </a:p>
          <a:p>
            <a:r>
              <a:rPr lang="en-US" dirty="0" err="1" smtClean="0"/>
              <a:t>Metacommunication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signals something about communication </a:t>
            </a:r>
          </a:p>
          <a:p>
            <a:pPr lvl="1"/>
            <a:r>
              <a:rPr lang="en-US" sz="3200" dirty="0" smtClean="0"/>
              <a:t>Special codes, figurative language, parallelism, appeal to tradition, and others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728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596</Words>
  <Application>Microsoft Macintosh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Perspectives: An Open Invitation to Cultural Anthropology, 2e</vt:lpstr>
      <vt:lpstr>Learning Objectives</vt:lpstr>
      <vt:lpstr>Learning Objectives</vt:lpstr>
      <vt:lpstr>Cultural Performance vs.  Performing Culture</vt:lpstr>
      <vt:lpstr>Presentation of Self</vt:lpstr>
      <vt:lpstr>Performance of Gender</vt:lpstr>
      <vt:lpstr>Social Drama as Performance</vt:lpstr>
      <vt:lpstr>Performativity</vt:lpstr>
      <vt:lpstr>Bounded Performances</vt:lpstr>
      <vt:lpstr>Meaning Making</vt:lpstr>
      <vt:lpstr>Meaning Making</vt:lpstr>
      <vt:lpstr>Recontextualized Performances</vt:lpstr>
      <vt:lpstr>Performance Communities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45</cp:revision>
  <dcterms:created xsi:type="dcterms:W3CDTF">2019-08-25T00:07:12Z</dcterms:created>
  <dcterms:modified xsi:type="dcterms:W3CDTF">2020-02-28T00:13:00Z</dcterms:modified>
</cp:coreProperties>
</file>