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1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F8B35-11D9-A542-A112-1E164EE1E7FD}" type="datetimeFigureOut">
              <a:rPr lang="en-US" smtClean="0"/>
              <a:t>2/27/20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EC18A-F1C8-9141-94E7-C9AE79CE2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429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A4444-E072-A340-AF2D-EFB22F4D12A1}" type="datetimeFigureOut">
              <a:rPr lang="en-US" smtClean="0"/>
              <a:t>2/27/20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ACE58C-6D87-4F46-BE8F-8B1FD357D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5005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14991-512B-2944-8934-3154F5E8F249}" type="datetime1">
              <a:rPr lang="en-US" smtClean="0"/>
              <a:t>2/27/20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324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02988-3D37-8541-B86B-58D28949BBA1}" type="datetime1">
              <a:rPr lang="en-US" smtClean="0"/>
              <a:t>2/27/20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721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4E999-91EA-5747-9E24-00BCEC8B4D4D}" type="datetime1">
              <a:rPr lang="en-US" smtClean="0"/>
              <a:t>2/27/20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69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50D6F-3382-7E44-BF99-3D6A3E7B04CF}" type="datetime1">
              <a:rPr lang="en-US" smtClean="0"/>
              <a:t>2/27/20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375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5B7C3-11F1-5242-9F9F-C19BA027C45B}" type="datetime1">
              <a:rPr lang="en-US" smtClean="0"/>
              <a:t>2/27/20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078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2908E-15BF-324A-8570-F56C22BACD36}" type="datetime1">
              <a:rPr lang="en-US" smtClean="0"/>
              <a:t>2/27/20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293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6C07E-D4E0-D044-AA9A-A6443634CCA9}" type="datetime1">
              <a:rPr lang="en-US" smtClean="0"/>
              <a:t>2/27/20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531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08D63-B3C9-8048-87EE-2AA836162713}" type="datetime1">
              <a:rPr lang="en-US" smtClean="0"/>
              <a:t>2/27/20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735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F71B6-B9CD-6D49-BDBF-38C1FEE3B3C9}" type="datetime1">
              <a:rPr lang="en-US" smtClean="0"/>
              <a:t>2/27/20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839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D74B4-DBBD-3144-A7CE-358681EB6CF1}" type="datetime1">
              <a:rPr lang="en-US" smtClean="0"/>
              <a:t>2/27/20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47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F0E77-7A88-4042-853A-C5863BF7710D}" type="datetime1">
              <a:rPr lang="en-US" smtClean="0"/>
              <a:t>2/27/20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152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96859-2A27-5F43-A75E-B026E42B6310}" type="datetime1">
              <a:rPr lang="en-US" smtClean="0"/>
              <a:t>2/27/20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410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rspectives_Cover_high_res.jpg"/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99" r="11781" b="23704"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5820" y="2885830"/>
            <a:ext cx="5266294" cy="809624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0000"/>
                </a:solidFill>
              </a:rPr>
              <a:t>Health and Medicine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1666" y="426574"/>
            <a:ext cx="7901148" cy="998465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400" dirty="0" smtClean="0"/>
              <a:t>Perspectives: An Open Invitation to Cultural Anthropology, 2e</a:t>
            </a:r>
            <a:endParaRPr lang="en-US" sz="24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612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Experience of Illness in Place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Disease </a:t>
            </a:r>
            <a:r>
              <a:rPr lang="mr-IN" dirty="0" smtClean="0"/>
              <a:t>–</a:t>
            </a:r>
            <a:r>
              <a:rPr lang="en-US" dirty="0" smtClean="0"/>
              <a:t> medical condition that can be objectively identified</a:t>
            </a:r>
          </a:p>
          <a:p>
            <a:r>
              <a:rPr lang="en-US" dirty="0" smtClean="0"/>
              <a:t>Illness </a:t>
            </a:r>
            <a:r>
              <a:rPr lang="mr-IN" dirty="0" smtClean="0"/>
              <a:t>–</a:t>
            </a:r>
            <a:r>
              <a:rPr lang="en-US" dirty="0" smtClean="0"/>
              <a:t> subjective or personal experience of being unwell, given meaning by the person and their community</a:t>
            </a:r>
          </a:p>
          <a:p>
            <a:pPr lvl="1"/>
            <a:r>
              <a:rPr lang="en-US" dirty="0" smtClean="0"/>
              <a:t>Stigma makes a person’s experience of their illness worse </a:t>
            </a:r>
            <a:endParaRPr lang="en-US" dirty="0"/>
          </a:p>
          <a:p>
            <a:pPr lvl="1"/>
            <a:r>
              <a:rPr lang="en-US" dirty="0" smtClean="0"/>
              <a:t>Ex</a:t>
            </a:r>
            <a:r>
              <a:rPr lang="en-US" dirty="0" smtClean="0"/>
              <a:t>: Obesity and HIV/AIDS in </a:t>
            </a:r>
            <a:r>
              <a:rPr lang="en-US" dirty="0" smtClean="0"/>
              <a:t>Haiti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77229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 Bound Syndromes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illness recognized only within a specific culture; a somatic (or physical) manifestation of emotional pain</a:t>
            </a:r>
          </a:p>
          <a:p>
            <a:pPr lvl="1"/>
            <a:r>
              <a:rPr lang="en-US" dirty="0" smtClean="0"/>
              <a:t>Anorexia in Western world</a:t>
            </a:r>
          </a:p>
          <a:p>
            <a:pPr lvl="1"/>
            <a:r>
              <a:rPr lang="en-US" dirty="0" smtClean="0"/>
              <a:t>“Swallowing frogs” in Brazil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92649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Biomedical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Antibiotics </a:t>
            </a:r>
            <a:r>
              <a:rPr lang="mr-IN" dirty="0" smtClean="0"/>
              <a:t>–</a:t>
            </a:r>
            <a:r>
              <a:rPr lang="en-US" dirty="0" smtClean="0"/>
              <a:t> began with Penicillin (produced in 1940s)</a:t>
            </a:r>
          </a:p>
          <a:p>
            <a:r>
              <a:rPr lang="en-US" dirty="0" smtClean="0"/>
              <a:t>Changed our understanding of illness to a scientific and medical issue</a:t>
            </a:r>
          </a:p>
          <a:p>
            <a:r>
              <a:rPr lang="en-US" dirty="0"/>
              <a:t>A</a:t>
            </a:r>
            <a:r>
              <a:rPr lang="en-US" dirty="0" smtClean="0"/>
              <a:t>ntibiotics led </a:t>
            </a:r>
            <a:r>
              <a:rPr lang="en-US" dirty="0" smtClean="0"/>
              <a:t>to </a:t>
            </a:r>
            <a:r>
              <a:rPr lang="en-US" dirty="0" smtClean="0"/>
              <a:t>sharp </a:t>
            </a:r>
            <a:r>
              <a:rPr lang="en-US" dirty="0" smtClean="0"/>
              <a:t>rise in population (drop in mortality rates); drug resistance</a:t>
            </a:r>
          </a:p>
          <a:p>
            <a:r>
              <a:rPr lang="en-US" dirty="0" smtClean="0"/>
              <a:t>Reproductive technologies increased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05576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smtClean="0"/>
              <a:t>biocultural </a:t>
            </a:r>
            <a:r>
              <a:rPr lang="en-US" dirty="0" smtClean="0"/>
              <a:t>perspective </a:t>
            </a:r>
            <a:r>
              <a:rPr lang="en-US" dirty="0" smtClean="0"/>
              <a:t>of Medical Anthropology</a:t>
            </a:r>
          </a:p>
          <a:p>
            <a:r>
              <a:rPr lang="en-US" dirty="0" smtClean="0"/>
              <a:t>F</a:t>
            </a:r>
            <a:r>
              <a:rPr lang="en-US" dirty="0" smtClean="0"/>
              <a:t>our </a:t>
            </a:r>
            <a:r>
              <a:rPr lang="en-US" dirty="0" smtClean="0"/>
              <a:t>ethno-etiologies </a:t>
            </a:r>
            <a:endParaRPr lang="en-US" dirty="0" smtClean="0"/>
          </a:p>
          <a:p>
            <a:r>
              <a:rPr lang="en-US" dirty="0"/>
              <a:t>F</a:t>
            </a:r>
            <a:r>
              <a:rPr lang="en-US" dirty="0" smtClean="0"/>
              <a:t>aith </a:t>
            </a:r>
            <a:r>
              <a:rPr lang="en-US" dirty="0" smtClean="0"/>
              <a:t>in </a:t>
            </a:r>
            <a:r>
              <a:rPr lang="en-US" dirty="0" smtClean="0"/>
              <a:t>healing</a:t>
            </a:r>
          </a:p>
          <a:p>
            <a:r>
              <a:rPr lang="en-US" dirty="0" smtClean="0"/>
              <a:t>Mental health and culture</a:t>
            </a:r>
          </a:p>
          <a:p>
            <a:r>
              <a:rPr lang="en-US" dirty="0" smtClean="0"/>
              <a:t>Culture-bound syndrome</a:t>
            </a:r>
            <a:r>
              <a:rPr lang="en-US" dirty="0" smtClean="0"/>
              <a:t>s</a:t>
            </a:r>
          </a:p>
          <a:p>
            <a:r>
              <a:rPr lang="en-US" dirty="0" smtClean="0"/>
              <a:t>Biomedical technologies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91903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Anthropology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does it mean to be healthy?</a:t>
            </a:r>
          </a:p>
          <a:p>
            <a:r>
              <a:rPr lang="en-US" dirty="0" smtClean="0"/>
              <a:t>Medical anthropology investigates human health and health care systems in comparative </a:t>
            </a:r>
            <a:r>
              <a:rPr lang="en-US" dirty="0" smtClean="0"/>
              <a:t>perspective</a:t>
            </a:r>
          </a:p>
          <a:p>
            <a:r>
              <a:rPr lang="en-US" dirty="0" smtClean="0"/>
              <a:t>It </a:t>
            </a:r>
            <a:r>
              <a:rPr lang="en-US" dirty="0" smtClean="0"/>
              <a:t>focuses on how ideas about health, illness, and the body are products of particular social and cultural contexts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11511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Anthropology and the </a:t>
            </a:r>
            <a:br>
              <a:rPr lang="en-US" dirty="0" smtClean="0"/>
            </a:br>
            <a:r>
              <a:rPr lang="en-US" dirty="0" smtClean="0"/>
              <a:t>Biocultural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Human lifestyles are biocultural </a:t>
            </a:r>
            <a:r>
              <a:rPr lang="mr-IN" dirty="0" smtClean="0"/>
              <a:t>–</a:t>
            </a:r>
            <a:r>
              <a:rPr lang="en-US" dirty="0" smtClean="0"/>
              <a:t> products of interactions between biology and </a:t>
            </a:r>
            <a:r>
              <a:rPr lang="en-US" dirty="0" smtClean="0"/>
              <a:t>culture</a:t>
            </a:r>
            <a:endParaRPr lang="en-US" dirty="0"/>
          </a:p>
          <a:p>
            <a:r>
              <a:rPr lang="en-US" dirty="0" smtClean="0"/>
              <a:t>Obesity </a:t>
            </a:r>
            <a:r>
              <a:rPr lang="en-US" dirty="0" smtClean="0"/>
              <a:t>epidemic </a:t>
            </a:r>
            <a:r>
              <a:rPr lang="mr-IN" dirty="0" smtClean="0"/>
              <a:t>–</a:t>
            </a:r>
            <a:r>
              <a:rPr lang="en-US" dirty="0" smtClean="0"/>
              <a:t> linked to ability of our 	ancestors to retain body fat; also to our 	preferences for fat and sugar in food</a:t>
            </a:r>
          </a:p>
          <a:p>
            <a:r>
              <a:rPr lang="en-US" dirty="0" smtClean="0"/>
              <a:t>Sickle cell anemia </a:t>
            </a:r>
            <a:r>
              <a:rPr lang="mr-IN" dirty="0" smtClean="0"/>
              <a:t>–</a:t>
            </a:r>
            <a:r>
              <a:rPr lang="en-US" dirty="0" smtClean="0"/>
              <a:t> inheriting a single copy of the gene protects against malaria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84799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Anthropology and the </a:t>
            </a:r>
            <a:br>
              <a:rPr lang="en-US" dirty="0"/>
            </a:br>
            <a:r>
              <a:rPr lang="en-US" dirty="0"/>
              <a:t>Biocultural </a:t>
            </a:r>
            <a:r>
              <a:rPr lang="en-US" dirty="0" smtClean="0"/>
              <a:t>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change from foraging to agriculture resulted in dense populations, with waste and water problems</a:t>
            </a:r>
            <a:endParaRPr lang="en-US" dirty="0"/>
          </a:p>
          <a:p>
            <a:r>
              <a:rPr lang="en-US" dirty="0" smtClean="0"/>
              <a:t>Domestication of animals brought infectious diseases (zoonotic diseases) </a:t>
            </a:r>
            <a:endParaRPr lang="en-US" dirty="0" smtClean="0"/>
          </a:p>
          <a:p>
            <a:r>
              <a:rPr lang="en-US" dirty="0" smtClean="0"/>
              <a:t>Urban </a:t>
            </a:r>
            <a:r>
              <a:rPr lang="en-US" dirty="0" smtClean="0"/>
              <a:t>life made infectious disease spread rapidly, but also conferred some resistance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37429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Ethnomedicine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comparative study of cultural ideas about wellness, illness, and healing</a:t>
            </a:r>
          </a:p>
          <a:p>
            <a:r>
              <a:rPr lang="en-US" dirty="0" smtClean="0"/>
              <a:t>Ethno-etiology </a:t>
            </a:r>
            <a:r>
              <a:rPr lang="mr-IN" dirty="0" smtClean="0"/>
              <a:t>–</a:t>
            </a:r>
            <a:r>
              <a:rPr lang="en-US" dirty="0" smtClean="0"/>
              <a:t> cultural explanations about the underlying causes of health problems</a:t>
            </a:r>
          </a:p>
          <a:p>
            <a:pPr lvl="1"/>
            <a:r>
              <a:rPr lang="en-US" dirty="0" err="1" smtClean="0"/>
              <a:t>Personalistic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disease results from aggressive and purposeful supernatural acts</a:t>
            </a:r>
          </a:p>
          <a:p>
            <a:pPr lvl="1"/>
            <a:r>
              <a:rPr lang="en-US" dirty="0" smtClean="0"/>
              <a:t>Naturalistic </a:t>
            </a:r>
            <a:r>
              <a:rPr lang="mr-IN" dirty="0" smtClean="0"/>
              <a:t>–</a:t>
            </a:r>
            <a:r>
              <a:rPr lang="en-US" dirty="0" smtClean="0"/>
              <a:t> disease results from natural forces and an upset in the  balance of body elements</a:t>
            </a:r>
          </a:p>
          <a:p>
            <a:pPr lvl="1"/>
            <a:r>
              <a:rPr lang="en-US" dirty="0" err="1" smtClean="0"/>
              <a:t>Emotionalistic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disease is caused by emotional problems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40533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 Western Biomedicine an </a:t>
            </a:r>
            <a:br>
              <a:rPr lang="en-US" dirty="0" smtClean="0"/>
            </a:br>
            <a:r>
              <a:rPr lang="en-US" dirty="0" smtClean="0"/>
              <a:t>Ethno</a:t>
            </a:r>
            <a:r>
              <a:rPr lang="en-US" dirty="0"/>
              <a:t>-</a:t>
            </a:r>
            <a:r>
              <a:rPr lang="en-US" dirty="0" smtClean="0"/>
              <a:t>Etiology?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Biomedical approach </a:t>
            </a:r>
            <a:r>
              <a:rPr lang="mr-IN" dirty="0" smtClean="0"/>
              <a:t>–</a:t>
            </a:r>
            <a:r>
              <a:rPr lang="en-US" dirty="0" smtClean="0"/>
              <a:t> disease results </a:t>
            </a:r>
            <a:r>
              <a:rPr lang="en-US" dirty="0" smtClean="0"/>
              <a:t>from </a:t>
            </a:r>
            <a:r>
              <a:rPr lang="en-US" dirty="0" smtClean="0"/>
              <a:t>specific, identifiable agents </a:t>
            </a:r>
            <a:endParaRPr lang="en-US" dirty="0" smtClean="0"/>
          </a:p>
          <a:p>
            <a:r>
              <a:rPr lang="en-US" dirty="0" smtClean="0"/>
              <a:t>Health </a:t>
            </a:r>
            <a:r>
              <a:rPr lang="en-US" dirty="0" smtClean="0"/>
              <a:t>is defined as the absence of disease </a:t>
            </a:r>
          </a:p>
          <a:p>
            <a:r>
              <a:rPr lang="en-US" dirty="0" smtClean="0"/>
              <a:t>Embedded in a Western medical tradition that sees the body as a biological machine that needs chemical or surgical interventions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46922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Techniques for Healing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Humoral healing </a:t>
            </a:r>
            <a:r>
              <a:rPr lang="mr-IN" dirty="0" smtClean="0"/>
              <a:t>–</a:t>
            </a:r>
            <a:r>
              <a:rPr lang="en-US" dirty="0" smtClean="0"/>
              <a:t> restoring balance to the body</a:t>
            </a:r>
          </a:p>
          <a:p>
            <a:r>
              <a:rPr lang="en-US" dirty="0" smtClean="0"/>
              <a:t>Communal healing </a:t>
            </a:r>
            <a:r>
              <a:rPr lang="mr-IN" dirty="0" smtClean="0"/>
              <a:t>–</a:t>
            </a:r>
            <a:r>
              <a:rPr lang="en-US" dirty="0" smtClean="0"/>
              <a:t> relies on support and collaboration of others</a:t>
            </a:r>
          </a:p>
          <a:p>
            <a:r>
              <a:rPr lang="en-US" dirty="0" smtClean="0"/>
              <a:t>Faith and the placebo effect </a:t>
            </a:r>
            <a:r>
              <a:rPr lang="mr-IN" dirty="0" smtClean="0"/>
              <a:t>–</a:t>
            </a:r>
            <a:r>
              <a:rPr lang="en-US" dirty="0" smtClean="0"/>
              <a:t> a placebo may work because a patient believes it </a:t>
            </a:r>
            <a:r>
              <a:rPr lang="en-US" dirty="0" smtClean="0"/>
              <a:t>does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35414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Mental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Individuals cross-culturally experience and express psychological distress through a variety of physical and emotional </a:t>
            </a:r>
            <a:r>
              <a:rPr lang="en-US" dirty="0" smtClean="0"/>
              <a:t>symptoms</a:t>
            </a:r>
            <a:endParaRPr lang="en-US" dirty="0"/>
          </a:p>
          <a:p>
            <a:r>
              <a:rPr lang="en-US" dirty="0" smtClean="0"/>
              <a:t>Ex</a:t>
            </a:r>
            <a:r>
              <a:rPr lang="en-US" dirty="0" smtClean="0"/>
              <a:t>: Schizophrenia produces similar physiological symptoms around the world, but is understood differently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198074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1506</TotalTime>
  <Words>517</Words>
  <Application>Microsoft Macintosh PowerPoint</Application>
  <PresentationFormat>On-screen Show (4:3)</PresentationFormat>
  <Paragraphs>64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Perspectives: An Open Invitation to Cultural Anthropology, 2e</vt:lpstr>
      <vt:lpstr>Learning Objectives</vt:lpstr>
      <vt:lpstr>Medical Anthropology</vt:lpstr>
      <vt:lpstr>Anthropology and the  Biocultural Perspective</vt:lpstr>
      <vt:lpstr>Anthropology and the  Biocultural Perspective</vt:lpstr>
      <vt:lpstr>Ethnomedicine</vt:lpstr>
      <vt:lpstr>Is Western Biomedicine an  Ethno-Etiology?</vt:lpstr>
      <vt:lpstr>Techniques for Healing</vt:lpstr>
      <vt:lpstr>Mental Health</vt:lpstr>
      <vt:lpstr>The Experience of Illness in Place</vt:lpstr>
      <vt:lpstr>Culture Bound Syndromes </vt:lpstr>
      <vt:lpstr>Biomedical Technologies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Perspectives: An Open Invitation to Cultural Anthropology, 2e</dc:title>
  <dc:creator>Laura Gonzalez</dc:creator>
  <cp:lastModifiedBy>Laura Gonzalez</cp:lastModifiedBy>
  <cp:revision>37</cp:revision>
  <dcterms:created xsi:type="dcterms:W3CDTF">2019-08-25T00:07:12Z</dcterms:created>
  <dcterms:modified xsi:type="dcterms:W3CDTF">2020-02-28T00:44:02Z</dcterms:modified>
</cp:coreProperties>
</file>