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7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75" d="100"/>
          <a:sy n="75" d="100"/>
        </p:scale>
        <p:origin x="-1664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DD093A-F339-DE4B-97EF-E1B93E22D5F9}" type="datetimeFigureOut">
              <a:rPr lang="en-US" smtClean="0"/>
              <a:t>2/27/20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1902E7-C670-E243-866E-0860B498E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1121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89D148-5B6C-7D41-AA88-601D2E275141}" type="datetimeFigureOut">
              <a:rPr lang="en-US" smtClean="0"/>
              <a:t>2/27/20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3A2F7F-F27D-E84B-98A8-1353D1F2AE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13993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40A2E-B01A-534D-8056-5D0354D1FD16}" type="datetime1">
              <a:rPr lang="en-US" smtClean="0"/>
              <a:t>2/27/20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CC-BY-NC 4.0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914AA-A1F2-B247-8DEE-EB2265EFA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324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2D042-BB46-2240-BDA3-E9003096231F}" type="datetime1">
              <a:rPr lang="en-US" smtClean="0"/>
              <a:t>2/27/20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CC-BY-NC 4.0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914AA-A1F2-B247-8DEE-EB2265EFA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721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11BAD-23E3-6342-98C7-C18D0F17EDDA}" type="datetime1">
              <a:rPr lang="en-US" smtClean="0"/>
              <a:t>2/27/20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CC-BY-NC 4.0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914AA-A1F2-B247-8DEE-EB2265EFA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469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80723-CA88-C245-8494-132FC662C2AC}" type="datetime1">
              <a:rPr lang="en-US" smtClean="0"/>
              <a:t>2/27/20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CC-BY-NC 4.0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914AA-A1F2-B247-8DEE-EB2265EFA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375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9C0BE-A84F-EF46-94C1-2C8CE5EA74B9}" type="datetime1">
              <a:rPr lang="en-US" smtClean="0"/>
              <a:t>2/27/20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CC-BY-NC 4.0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914AA-A1F2-B247-8DEE-EB2265EFA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078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88817-9F0C-9B42-987A-7D43D675C9AB}" type="datetime1">
              <a:rPr lang="en-US" smtClean="0"/>
              <a:t>2/27/20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CC-BY-NC 4.0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914AA-A1F2-B247-8DEE-EB2265EFA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293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0AFC9-AA35-3A41-8515-E248F8891C63}" type="datetime1">
              <a:rPr lang="en-US" smtClean="0"/>
              <a:t>2/27/20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CC-BY-NC 4.0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914AA-A1F2-B247-8DEE-EB2265EFA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531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0E774-F2A8-4549-804C-158F03F58D2D}" type="datetime1">
              <a:rPr lang="en-US" smtClean="0"/>
              <a:t>2/27/20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CC-BY-NC 4.0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914AA-A1F2-B247-8DEE-EB2265EFA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735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D943D-E1EC-CD47-BD81-51FC9D0F9192}" type="datetime1">
              <a:rPr lang="en-US" smtClean="0"/>
              <a:t>2/27/20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CC-BY-NC 4.0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914AA-A1F2-B247-8DEE-EB2265EFA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839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FA540-2E45-704C-BFBA-65088E7631EE}" type="datetime1">
              <a:rPr lang="en-US" smtClean="0"/>
              <a:t>2/27/20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CC-BY-NC 4.0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914AA-A1F2-B247-8DEE-EB2265EFA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147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3DC65-BF3B-8642-8CF4-AFE053496CB4}" type="datetime1">
              <a:rPr lang="en-US" smtClean="0"/>
              <a:t>2/27/20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CC-BY-NC 4.0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914AA-A1F2-B247-8DEE-EB2265EFA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152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A3DBB6-1825-394E-9805-6825A91A6154}" type="datetime1">
              <a:rPr lang="en-US" smtClean="0"/>
              <a:t>2/27/20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mr-IN" smtClean="0"/>
              <a:t>CC-BY-NC 4.0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914AA-A1F2-B247-8DEE-EB2265EFA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410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erspectives_Cover_high_res.jpg"/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99" r="11781" b="23704"/>
          <a:stretch/>
        </p:blipFill>
        <p:spPr>
          <a:xfrm>
            <a:off x="37025" y="0"/>
            <a:ext cx="9106975" cy="6843889"/>
          </a:xfrm>
          <a:prstGeom prst="rect">
            <a:avLst/>
          </a:prstGeom>
          <a:ln w="76200" cmpd="sng">
            <a:solidFill>
              <a:schemeClr val="accent5">
                <a:lumMod val="75000"/>
              </a:schemeClr>
            </a:solidFill>
          </a:ln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94000" y="3051619"/>
            <a:ext cx="3048000" cy="760666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000000"/>
                </a:solidFill>
              </a:rPr>
              <a:t>Subsistence</a:t>
            </a:r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21666" y="426574"/>
            <a:ext cx="7901148" cy="998465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2400" dirty="0" smtClean="0"/>
              <a:t>Perspectives: An Open Invitation to Cultural Anthropology, 2e</a:t>
            </a:r>
            <a:endParaRPr lang="en-US" sz="24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CC-BY-NC 4.0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6123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Horticulture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Relies on small gardens that move periodically</a:t>
            </a:r>
          </a:p>
          <a:p>
            <a:r>
              <a:rPr lang="en-US" dirty="0" smtClean="0"/>
              <a:t>Simple tools and physical labor</a:t>
            </a:r>
          </a:p>
          <a:p>
            <a:r>
              <a:rPr lang="en-US" dirty="0" smtClean="0"/>
              <a:t>Crops consumed by family units or exchanged with others in the community</a:t>
            </a:r>
          </a:p>
          <a:p>
            <a:r>
              <a:rPr lang="en-US" dirty="0" smtClean="0"/>
              <a:t>Also supplement their diets by raising animals for protein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CC-BY-NC 4.0 </a:t>
            </a:r>
            <a:endParaRPr lang="en-US"/>
          </a:p>
        </p:txBody>
      </p:sp>
      <p:pic>
        <p:nvPicPr>
          <p:cNvPr id="5" name="Picture 4" descr="Perspectives_Cover_high_res.jpg"/>
          <p:cNvPicPr>
            <a:picLocks noChangeAspect="1"/>
          </p:cNvPicPr>
          <p:nvPr/>
        </p:nvPicPr>
        <p:blipFill rotWithShape="1">
          <a:blip r:embed="rId2" cstate="screen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025" y="0"/>
            <a:ext cx="9106975" cy="6843889"/>
          </a:xfrm>
          <a:prstGeom prst="rect">
            <a:avLst/>
          </a:prstGeom>
          <a:ln w="76200" cmpd="sng">
            <a:solidFill>
              <a:schemeClr val="accent5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9994554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Horticulture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shifting cultivation (“slash and burn”) </a:t>
            </a:r>
          </a:p>
          <a:p>
            <a:r>
              <a:rPr lang="en-US" dirty="0" smtClean="0"/>
              <a:t>Multi-cropping and intercropping</a:t>
            </a:r>
          </a:p>
          <a:p>
            <a:r>
              <a:rPr lang="en-US" dirty="0" smtClean="0"/>
              <a:t>Social life revolves around growing crops, which are used as gifts and signs of social status, also imbued with spirits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CC-BY-NC 4.0 </a:t>
            </a:r>
            <a:endParaRPr lang="en-US"/>
          </a:p>
        </p:txBody>
      </p:sp>
      <p:pic>
        <p:nvPicPr>
          <p:cNvPr id="5" name="Picture 4" descr="Perspectives_Cover_high_res.jpg"/>
          <p:cNvPicPr>
            <a:picLocks noChangeAspect="1"/>
          </p:cNvPicPr>
          <p:nvPr/>
        </p:nvPicPr>
        <p:blipFill rotWithShape="1">
          <a:blip r:embed="rId2" cstate="screen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025" y="0"/>
            <a:ext cx="9106975" cy="6843889"/>
          </a:xfrm>
          <a:prstGeom prst="rect">
            <a:avLst/>
          </a:prstGeom>
          <a:ln w="76200" cmpd="sng">
            <a:solidFill>
              <a:schemeClr val="accent5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6697103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Agriculture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Cultivation of domesticated plants and animals using technologies such as irrigation, draft animals, mechanization, and chemical inputs</a:t>
            </a:r>
          </a:p>
          <a:p>
            <a:r>
              <a:rPr lang="en-US" dirty="0" smtClean="0"/>
              <a:t>Allows for intensive and continuous use of land resources </a:t>
            </a:r>
            <a:r>
              <a:rPr lang="mr-IN" dirty="0" smtClean="0"/>
              <a:t>–</a:t>
            </a:r>
            <a:r>
              <a:rPr lang="en-US" dirty="0" smtClean="0"/>
              <a:t> led to Neolithic Revolution</a:t>
            </a:r>
          </a:p>
          <a:p>
            <a:r>
              <a:rPr lang="en-US" dirty="0" smtClean="0"/>
              <a:t>Reliance on few staple crops, often starches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CC-BY-NC 4.0 </a:t>
            </a:r>
            <a:endParaRPr lang="en-US"/>
          </a:p>
        </p:txBody>
      </p:sp>
      <p:pic>
        <p:nvPicPr>
          <p:cNvPr id="5" name="Picture 4" descr="Perspectives_Cover_high_res.jpg"/>
          <p:cNvPicPr>
            <a:picLocks noChangeAspect="1"/>
          </p:cNvPicPr>
          <p:nvPr/>
        </p:nvPicPr>
        <p:blipFill rotWithShape="1">
          <a:blip r:embed="rId2" cstate="screen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025" y="0"/>
            <a:ext cx="9106975" cy="6843889"/>
          </a:xfrm>
          <a:prstGeom prst="rect">
            <a:avLst/>
          </a:prstGeom>
          <a:ln w="76200" cmpd="sng">
            <a:solidFill>
              <a:schemeClr val="accent5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2485266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Agriculture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Population growth likely need to the need to create larger and more productive farms</a:t>
            </a:r>
          </a:p>
          <a:p>
            <a:r>
              <a:rPr lang="en-US" dirty="0" smtClean="0"/>
              <a:t>Farms also require more labor, encouraging farmers to have more children as laborers</a:t>
            </a:r>
          </a:p>
          <a:p>
            <a:r>
              <a:rPr lang="en-US" dirty="0" smtClean="0"/>
              <a:t>Division of labor and specialization occur, leading to wealth differences</a:t>
            </a:r>
          </a:p>
          <a:p>
            <a:r>
              <a:rPr lang="en-US" dirty="0" smtClean="0"/>
              <a:t>Can be argued that it led to a lower quality of life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CC-BY-NC 4.0 </a:t>
            </a:r>
            <a:endParaRPr lang="en-US"/>
          </a:p>
        </p:txBody>
      </p:sp>
      <p:pic>
        <p:nvPicPr>
          <p:cNvPr id="5" name="Picture 4" descr="Perspectives_Cover_high_res.jpg"/>
          <p:cNvPicPr>
            <a:picLocks noChangeAspect="1"/>
          </p:cNvPicPr>
          <p:nvPr/>
        </p:nvPicPr>
        <p:blipFill rotWithShape="1">
          <a:blip r:embed="rId2" cstate="screen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025" y="0"/>
            <a:ext cx="9106975" cy="6843889"/>
          </a:xfrm>
          <a:prstGeom prst="rect">
            <a:avLst/>
          </a:prstGeom>
          <a:ln w="76200" cmpd="sng">
            <a:solidFill>
              <a:schemeClr val="accent5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1713057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Global Agriculture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Enough food production exists to feed all the people on the planet, but </a:t>
            </a:r>
            <a:r>
              <a:rPr lang="en-US" dirty="0" smtClean="0"/>
              <a:t>unequally </a:t>
            </a:r>
            <a:r>
              <a:rPr lang="en-US" dirty="0" smtClean="0"/>
              <a:t>distributed</a:t>
            </a:r>
          </a:p>
          <a:p>
            <a:r>
              <a:rPr lang="en-US" dirty="0" smtClean="0"/>
              <a:t>Today, food exists in a world system</a:t>
            </a:r>
          </a:p>
          <a:p>
            <a:r>
              <a:rPr lang="en-US" dirty="0" smtClean="0"/>
              <a:t>Each product has a commodity chain, moving items far from their point of origin</a:t>
            </a:r>
          </a:p>
          <a:p>
            <a:r>
              <a:rPr lang="en-US" dirty="0" smtClean="0"/>
              <a:t>Distance and competition replace communal experiences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CC-BY-NC 4.0 </a:t>
            </a:r>
            <a:endParaRPr lang="en-US"/>
          </a:p>
        </p:txBody>
      </p:sp>
      <p:pic>
        <p:nvPicPr>
          <p:cNvPr id="5" name="Picture 4" descr="Perspectives_Cover_high_res.jpg"/>
          <p:cNvPicPr>
            <a:picLocks noChangeAspect="1"/>
          </p:cNvPicPr>
          <p:nvPr/>
        </p:nvPicPr>
        <p:blipFill rotWithShape="1">
          <a:blip r:embed="rId2" cstate="screen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025" y="0"/>
            <a:ext cx="9106975" cy="6843889"/>
          </a:xfrm>
          <a:prstGeom prst="rect">
            <a:avLst/>
          </a:prstGeom>
          <a:ln w="76200" cmpd="sng">
            <a:solidFill>
              <a:schemeClr val="accent5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2724384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</a:t>
            </a:r>
            <a:r>
              <a:rPr lang="en-US" dirty="0" smtClean="0"/>
              <a:t>our </a:t>
            </a:r>
            <a:r>
              <a:rPr lang="en-US" dirty="0" smtClean="0"/>
              <a:t>modes of subsistence </a:t>
            </a:r>
            <a:endParaRPr lang="en-US" dirty="0" smtClean="0"/>
          </a:p>
          <a:p>
            <a:r>
              <a:rPr lang="en-US" dirty="0" smtClean="0"/>
              <a:t>Domestication of resources</a:t>
            </a:r>
            <a:endParaRPr lang="en-US" dirty="0" smtClean="0"/>
          </a:p>
          <a:p>
            <a:r>
              <a:rPr lang="en-US" dirty="0" smtClean="0"/>
              <a:t>How </a:t>
            </a:r>
            <a:r>
              <a:rPr lang="en-US" dirty="0" smtClean="0"/>
              <a:t>subsistence and </a:t>
            </a:r>
            <a:r>
              <a:rPr lang="en-US" dirty="0" smtClean="0"/>
              <a:t>wealth </a:t>
            </a:r>
            <a:r>
              <a:rPr lang="en-US" dirty="0" smtClean="0"/>
              <a:t>are connected</a:t>
            </a:r>
            <a:endParaRPr lang="en-US" dirty="0" smtClean="0"/>
          </a:p>
          <a:p>
            <a:r>
              <a:rPr lang="en-US" dirty="0"/>
              <a:t>S</a:t>
            </a:r>
            <a:r>
              <a:rPr lang="en-US" dirty="0" smtClean="0"/>
              <a:t>ubsistence </a:t>
            </a:r>
            <a:r>
              <a:rPr lang="en-US" dirty="0" smtClean="0"/>
              <a:t>systems </a:t>
            </a:r>
            <a:r>
              <a:rPr lang="en-US" dirty="0" smtClean="0"/>
              <a:t>and </a:t>
            </a:r>
            <a:r>
              <a:rPr lang="en-US" dirty="0" smtClean="0"/>
              <a:t>gender </a:t>
            </a:r>
            <a:r>
              <a:rPr lang="en-US" dirty="0" smtClean="0"/>
              <a:t>roles</a:t>
            </a:r>
          </a:p>
          <a:p>
            <a:r>
              <a:rPr lang="en-US" dirty="0" smtClean="0"/>
              <a:t>Agriculture</a:t>
            </a:r>
          </a:p>
          <a:p>
            <a:r>
              <a:rPr lang="en-US" dirty="0" smtClean="0"/>
              <a:t>How global agricultural system contributes to wealth differences</a:t>
            </a:r>
          </a:p>
          <a:p>
            <a:r>
              <a:rPr lang="en-US" dirty="0" smtClean="0"/>
              <a:t>Human intervention in the </a:t>
            </a:r>
            <a:r>
              <a:rPr lang="en-US" dirty="0" smtClean="0"/>
              <a:t>“natural” environment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CC-BY-NC 4.0 </a:t>
            </a:r>
            <a:endParaRPr lang="en-US"/>
          </a:p>
        </p:txBody>
      </p:sp>
      <p:pic>
        <p:nvPicPr>
          <p:cNvPr id="5" name="Picture 4" descr="Perspectives_Cover_high_res.jpg"/>
          <p:cNvPicPr>
            <a:picLocks noChangeAspect="1"/>
          </p:cNvPicPr>
          <p:nvPr/>
        </p:nvPicPr>
        <p:blipFill rotWithShape="1">
          <a:blip r:embed="rId2" cstate="screen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025" y="0"/>
            <a:ext cx="9106975" cy="6843889"/>
          </a:xfrm>
          <a:prstGeom prst="rect">
            <a:avLst/>
          </a:prstGeom>
          <a:ln w="76200" cmpd="sng">
            <a:solidFill>
              <a:schemeClr val="accent5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5188587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Studying Subsistence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Subsistence systems </a:t>
            </a:r>
            <a:r>
              <a:rPr lang="mr-IN" dirty="0" smtClean="0"/>
              <a:t>–</a:t>
            </a:r>
            <a:r>
              <a:rPr lang="en-US" dirty="0" smtClean="0"/>
              <a:t> the set of practices used by members of a society to acquire food</a:t>
            </a:r>
          </a:p>
          <a:p>
            <a:r>
              <a:rPr lang="en-US" dirty="0" smtClean="0"/>
              <a:t>Foodways </a:t>
            </a:r>
            <a:r>
              <a:rPr lang="mr-IN" dirty="0" smtClean="0"/>
              <a:t>–</a:t>
            </a:r>
            <a:r>
              <a:rPr lang="en-US" dirty="0" smtClean="0"/>
              <a:t> the cultural norms and attitudes surrounding food and eating</a:t>
            </a:r>
          </a:p>
          <a:p>
            <a:r>
              <a:rPr lang="en-US" dirty="0" smtClean="0"/>
              <a:t>Food is essential for humans, dependent on the carrying capacity of the land</a:t>
            </a:r>
          </a:p>
          <a:p>
            <a:r>
              <a:rPr lang="en-US" dirty="0" smtClean="0"/>
              <a:t>Every person plays a role as a producer, distributor, or consumer of food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CC-BY-NC 4.0 </a:t>
            </a:r>
            <a:endParaRPr lang="en-US"/>
          </a:p>
        </p:txBody>
      </p:sp>
      <p:pic>
        <p:nvPicPr>
          <p:cNvPr id="5" name="Picture 4" descr="Perspectives_Cover_high_res.jpg"/>
          <p:cNvPicPr>
            <a:picLocks noChangeAspect="1"/>
          </p:cNvPicPr>
          <p:nvPr/>
        </p:nvPicPr>
        <p:blipFill rotWithShape="1">
          <a:blip r:embed="rId2" cstate="screen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025" y="0"/>
            <a:ext cx="9106975" cy="6843889"/>
          </a:xfrm>
          <a:prstGeom prst="rect">
            <a:avLst/>
          </a:prstGeom>
          <a:ln w="76200" cmpd="sng">
            <a:solidFill>
              <a:schemeClr val="accent5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5313704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Modes of Subsistence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Every household must feed its members, creating a domestic economy that interacts with modes of production and exchange</a:t>
            </a:r>
          </a:p>
          <a:p>
            <a:r>
              <a:rPr lang="en-US" dirty="0" smtClean="0"/>
              <a:t>Immediate return system vs. Delayed return system</a:t>
            </a:r>
          </a:p>
          <a:p>
            <a:r>
              <a:rPr lang="en-US" dirty="0" smtClean="0"/>
              <a:t>Four modes of subsistence:</a:t>
            </a:r>
          </a:p>
          <a:p>
            <a:pPr lvl="1"/>
            <a:r>
              <a:rPr lang="en-US" dirty="0" smtClean="0"/>
              <a:t>Foraging, Pastoralism, Horticulture, Agriculture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CC-BY-NC 4.0 </a:t>
            </a:r>
            <a:endParaRPr lang="en-US"/>
          </a:p>
        </p:txBody>
      </p:sp>
      <p:pic>
        <p:nvPicPr>
          <p:cNvPr id="5" name="Picture 4" descr="Perspectives_Cover_high_res.jpg"/>
          <p:cNvPicPr>
            <a:picLocks noChangeAspect="1"/>
          </p:cNvPicPr>
          <p:nvPr/>
        </p:nvPicPr>
        <p:blipFill rotWithShape="1">
          <a:blip r:embed="rId2" cstate="screen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025" y="0"/>
            <a:ext cx="9106975" cy="6843889"/>
          </a:xfrm>
          <a:prstGeom prst="rect">
            <a:avLst/>
          </a:prstGeom>
          <a:ln w="76200" cmpd="sng">
            <a:solidFill>
              <a:schemeClr val="accent5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0218857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Foraging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Relies on wild plant and animal food resources already available in the environment</a:t>
            </a:r>
          </a:p>
          <a:p>
            <a:r>
              <a:rPr lang="en-US" dirty="0" smtClean="0"/>
              <a:t>Hunting, fishing, gathering of wild plant resources </a:t>
            </a:r>
            <a:r>
              <a:rPr lang="mr-IN" dirty="0" smtClean="0"/>
              <a:t>–</a:t>
            </a:r>
            <a:r>
              <a:rPr lang="en-US" dirty="0" smtClean="0"/>
              <a:t> broad spectrum diet</a:t>
            </a:r>
          </a:p>
          <a:p>
            <a:r>
              <a:rPr lang="en-US" dirty="0" smtClean="0"/>
              <a:t>Only immediate return system</a:t>
            </a:r>
          </a:p>
          <a:p>
            <a:r>
              <a:rPr lang="en-US" dirty="0" smtClean="0"/>
              <a:t>Small groups, with low population densities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CC-BY-NC 4.0 </a:t>
            </a:r>
            <a:endParaRPr lang="en-US"/>
          </a:p>
        </p:txBody>
      </p:sp>
      <p:pic>
        <p:nvPicPr>
          <p:cNvPr id="5" name="Picture 4" descr="Perspectives_Cover_high_res.jpg"/>
          <p:cNvPicPr>
            <a:picLocks noChangeAspect="1"/>
          </p:cNvPicPr>
          <p:nvPr/>
        </p:nvPicPr>
        <p:blipFill rotWithShape="1">
          <a:blip r:embed="rId2" cstate="screen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025" y="0"/>
            <a:ext cx="9106975" cy="6843889"/>
          </a:xfrm>
          <a:prstGeom prst="rect">
            <a:avLst/>
          </a:prstGeom>
          <a:ln w="76200" cmpd="sng">
            <a:solidFill>
              <a:schemeClr val="accent5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2320883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Foraging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Egalitarian social structure</a:t>
            </a:r>
          </a:p>
          <a:p>
            <a:r>
              <a:rPr lang="en-US" dirty="0" smtClean="0"/>
              <a:t>Generosity and sharing are social norms and a survival strategy</a:t>
            </a:r>
          </a:p>
          <a:p>
            <a:r>
              <a:rPr lang="en-US" dirty="0" smtClean="0"/>
              <a:t>Work is divided among gender lines</a:t>
            </a:r>
          </a:p>
          <a:p>
            <a:r>
              <a:rPr lang="en-US" dirty="0" smtClean="0"/>
              <a:t>Mostly nomadic groups, although a few sedentary foraging societies have existed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CC-BY-NC 4.0 </a:t>
            </a:r>
            <a:endParaRPr lang="en-US"/>
          </a:p>
        </p:txBody>
      </p:sp>
      <p:pic>
        <p:nvPicPr>
          <p:cNvPr id="5" name="Picture 4" descr="Perspectives_Cover_high_res.jpg"/>
          <p:cNvPicPr>
            <a:picLocks noChangeAspect="1"/>
          </p:cNvPicPr>
          <p:nvPr/>
        </p:nvPicPr>
        <p:blipFill rotWithShape="1">
          <a:blip r:embed="rId2" cstate="screen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025" y="0"/>
            <a:ext cx="9106975" cy="6843889"/>
          </a:xfrm>
          <a:prstGeom prst="rect">
            <a:avLst/>
          </a:prstGeom>
          <a:ln w="76200" cmpd="sng">
            <a:solidFill>
              <a:schemeClr val="accent5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4072406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Foraging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Marshall </a:t>
            </a:r>
            <a:r>
              <a:rPr lang="en-US" dirty="0" err="1" smtClean="0"/>
              <a:t>Sahlins</a:t>
            </a:r>
            <a:r>
              <a:rPr lang="en-US" dirty="0" smtClean="0"/>
              <a:t>: “the original affluent society” </a:t>
            </a:r>
          </a:p>
          <a:p>
            <a:pPr lvl="1"/>
            <a:r>
              <a:rPr lang="en-US" dirty="0"/>
              <a:t>However, foraging is challenging and leisure time varies by </a:t>
            </a:r>
            <a:r>
              <a:rPr lang="en-US" dirty="0" smtClean="0"/>
              <a:t>group</a:t>
            </a:r>
          </a:p>
          <a:p>
            <a:r>
              <a:rPr lang="en-US" dirty="0" smtClean="0"/>
              <a:t>Not isolated, but in competition for resources with non-foraging groups </a:t>
            </a:r>
            <a:endParaRPr lang="en-US" dirty="0" smtClean="0"/>
          </a:p>
          <a:p>
            <a:r>
              <a:rPr lang="en-US" dirty="0" smtClean="0"/>
              <a:t>E</a:t>
            </a:r>
            <a:r>
              <a:rPr lang="en-US" dirty="0" smtClean="0"/>
              <a:t>ven </a:t>
            </a:r>
            <a:r>
              <a:rPr lang="en-US" dirty="0" smtClean="0"/>
              <a:t>foragers have manipulated the environment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CC-BY-NC 4.0 </a:t>
            </a:r>
            <a:endParaRPr lang="en-US"/>
          </a:p>
        </p:txBody>
      </p:sp>
      <p:pic>
        <p:nvPicPr>
          <p:cNvPr id="5" name="Picture 4" descr="Perspectives_Cover_high_res.jpg"/>
          <p:cNvPicPr>
            <a:picLocks noChangeAspect="1"/>
          </p:cNvPicPr>
          <p:nvPr/>
        </p:nvPicPr>
        <p:blipFill rotWithShape="1">
          <a:blip r:embed="rId2" cstate="screen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025" y="0"/>
            <a:ext cx="9106975" cy="6843889"/>
          </a:xfrm>
          <a:prstGeom prst="rect">
            <a:avLst/>
          </a:prstGeom>
          <a:ln w="76200" cmpd="sng">
            <a:solidFill>
              <a:schemeClr val="accent5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4240126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Pastoralism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Relies on herds of domesticated livestock</a:t>
            </a:r>
          </a:p>
          <a:p>
            <a:r>
              <a:rPr lang="en-US" dirty="0" smtClean="0"/>
              <a:t>Nomadic pastoralism moves herds to available grazing fields and water several times a year</a:t>
            </a:r>
          </a:p>
          <a:p>
            <a:r>
              <a:rPr lang="en-US" dirty="0" smtClean="0"/>
              <a:t>Animals are kept alive and fed well to produce dairy products, wool, dung </a:t>
            </a:r>
          </a:p>
          <a:p>
            <a:r>
              <a:rPr lang="en-US" dirty="0" smtClean="0"/>
              <a:t>Trade with neighboring farms for other products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CC-BY-NC 4.0 </a:t>
            </a:r>
            <a:endParaRPr lang="en-US"/>
          </a:p>
        </p:txBody>
      </p:sp>
      <p:pic>
        <p:nvPicPr>
          <p:cNvPr id="5" name="Picture 4" descr="Perspectives_Cover_high_res.jpg"/>
          <p:cNvPicPr>
            <a:picLocks noChangeAspect="1"/>
          </p:cNvPicPr>
          <p:nvPr/>
        </p:nvPicPr>
        <p:blipFill rotWithShape="1">
          <a:blip r:embed="rId2" cstate="screen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025" y="0"/>
            <a:ext cx="9106975" cy="6843889"/>
          </a:xfrm>
          <a:prstGeom prst="rect">
            <a:avLst/>
          </a:prstGeom>
          <a:ln w="76200" cmpd="sng">
            <a:solidFill>
              <a:schemeClr val="accent5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9300981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Pastoralism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Social life and status revolve around animal herds</a:t>
            </a:r>
          </a:p>
          <a:p>
            <a:r>
              <a:rPr lang="en-US" dirty="0" smtClean="0"/>
              <a:t>Men own cattle, women (and children) tend cattle</a:t>
            </a:r>
          </a:p>
          <a:p>
            <a:r>
              <a:rPr lang="en-US" dirty="0" smtClean="0"/>
              <a:t>Personal property is owned</a:t>
            </a:r>
          </a:p>
          <a:p>
            <a:r>
              <a:rPr lang="en-US" dirty="0" smtClean="0"/>
              <a:t>Act to conserve their environments using land restrictions and regulations</a:t>
            </a:r>
          </a:p>
          <a:p>
            <a:r>
              <a:rPr lang="en-US" dirty="0" smtClean="0"/>
              <a:t>Modern pressures threaten this lifestyle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CC-BY-NC 4.0 </a:t>
            </a:r>
            <a:endParaRPr lang="en-US"/>
          </a:p>
        </p:txBody>
      </p:sp>
      <p:pic>
        <p:nvPicPr>
          <p:cNvPr id="5" name="Picture 4" descr="Perspectives_Cover_high_res.jpg"/>
          <p:cNvPicPr>
            <a:picLocks noChangeAspect="1"/>
          </p:cNvPicPr>
          <p:nvPr/>
        </p:nvPicPr>
        <p:blipFill rotWithShape="1">
          <a:blip r:embed="rId2" cstate="screen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025" y="0"/>
            <a:ext cx="9106975" cy="6843889"/>
          </a:xfrm>
          <a:prstGeom prst="rect">
            <a:avLst/>
          </a:prstGeom>
          <a:ln w="76200" cmpd="sng">
            <a:solidFill>
              <a:schemeClr val="accent5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7292397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5400</TotalTime>
  <Words>641</Words>
  <Application>Microsoft Macintosh PowerPoint</Application>
  <PresentationFormat>On-screen Show (4:3)</PresentationFormat>
  <Paragraphs>84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Perspectives: An Open Invitation to Cultural Anthropology, 2e</vt:lpstr>
      <vt:lpstr>Learning Objectives</vt:lpstr>
      <vt:lpstr>Studying Subsistence Systems</vt:lpstr>
      <vt:lpstr>Modes of Subsistence </vt:lpstr>
      <vt:lpstr>Foraging</vt:lpstr>
      <vt:lpstr>Foraging</vt:lpstr>
      <vt:lpstr>Foraging</vt:lpstr>
      <vt:lpstr>Pastoralism</vt:lpstr>
      <vt:lpstr>Pastoralism </vt:lpstr>
      <vt:lpstr>Horticulture</vt:lpstr>
      <vt:lpstr>Horticulture</vt:lpstr>
      <vt:lpstr>Agriculture</vt:lpstr>
      <vt:lpstr>Agriculture</vt:lpstr>
      <vt:lpstr>The Global Agriculture System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Perspectives: An Open Invitation to Cultural Anthropology, 2e</dc:title>
  <dc:creator>Laura Gonzalez</dc:creator>
  <cp:lastModifiedBy>Laura Gonzalez</cp:lastModifiedBy>
  <cp:revision>24</cp:revision>
  <dcterms:created xsi:type="dcterms:W3CDTF">2019-08-25T00:07:12Z</dcterms:created>
  <dcterms:modified xsi:type="dcterms:W3CDTF">2020-02-27T19:51:59Z</dcterms:modified>
</cp:coreProperties>
</file>