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2397-ADB5-A54D-A75E-A99D625BDCD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04511-61AC-594C-A26B-F802B7B6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3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2BBC3-EF17-F447-A0F8-AA290AF51269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D3CD-30C8-B044-838F-69608583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CFDC-4185-4442-B1DB-53EB72FFC5E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76D-45C4-284C-89BE-589757BD180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38E0-AEB9-9A4C-92FF-F664B1FF29D0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C780-3C74-3646-947D-B990F2E5E5A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1EDC-7337-D84D-B25C-5A3362B0314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E213-6D62-C740-8F00-6514A82112A2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881E-E65B-9047-BB78-9C55737807F7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695-E899-B04F-9EBE-888262B76A9F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4C3-7163-CF48-AB8D-493C321C8B59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FF79-67CD-EA43-93E0-E150E119D24A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B060-5289-4D45-BB42-C3D915B34B9A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85D1-0239-5D4F-9ECD-DC5F3F190C5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2614" y="3082436"/>
            <a:ext cx="3118964" cy="7606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Economics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666" y="426574"/>
            <a:ext cx="7901148" cy="9984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Markets </a:t>
            </a:r>
            <a:r>
              <a:rPr lang="mr-IN" dirty="0" smtClean="0"/>
              <a:t>–</a:t>
            </a:r>
            <a:r>
              <a:rPr lang="en-US" dirty="0" smtClean="0"/>
              <a:t> social institutions with prices or exchange equivalencies</a:t>
            </a:r>
          </a:p>
          <a:p>
            <a:pPr lvl="1"/>
            <a:r>
              <a:rPr lang="en-US" dirty="0" smtClean="0"/>
              <a:t>Regulated by supply and demand</a:t>
            </a:r>
          </a:p>
          <a:p>
            <a:pPr lvl="1"/>
            <a:r>
              <a:rPr lang="en-US" dirty="0" smtClean="0"/>
              <a:t>Based on transactions, often impersonal but not always</a:t>
            </a:r>
          </a:p>
          <a:p>
            <a:pPr lvl="1"/>
            <a:r>
              <a:rPr lang="en-US" dirty="0" smtClean="0"/>
              <a:t>Ex: Maine </a:t>
            </a:r>
            <a:r>
              <a:rPr lang="en-US" dirty="0"/>
              <a:t>l</a:t>
            </a:r>
            <a:r>
              <a:rPr lang="en-US" dirty="0" smtClean="0"/>
              <a:t>obster markets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473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</a:t>
            </a:r>
            <a:r>
              <a:rPr lang="mr-IN" dirty="0" smtClean="0"/>
              <a:t>–</a:t>
            </a:r>
            <a:r>
              <a:rPr lang="en-US" dirty="0" smtClean="0"/>
              <a:t> General purpose money  </a:t>
            </a:r>
          </a:p>
          <a:p>
            <a:pPr lvl="1"/>
            <a:r>
              <a:rPr lang="en-US" dirty="0" smtClean="0"/>
              <a:t>medium of exchange</a:t>
            </a:r>
          </a:p>
          <a:p>
            <a:pPr lvl="1"/>
            <a:r>
              <a:rPr lang="en-US" dirty="0" smtClean="0"/>
              <a:t>tool for storing wealth</a:t>
            </a:r>
          </a:p>
          <a:p>
            <a:pPr lvl="1"/>
            <a:r>
              <a:rPr lang="en-US" dirty="0" smtClean="0"/>
              <a:t>way to assign interchangeable values</a:t>
            </a:r>
          </a:p>
          <a:p>
            <a:pPr lvl="1"/>
            <a:r>
              <a:rPr lang="en-US" dirty="0" smtClean="0"/>
              <a:t>Increases opportunities for unequal exchange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Tiv</a:t>
            </a:r>
            <a:r>
              <a:rPr lang="en-US" dirty="0" smtClean="0"/>
              <a:t> spheres of exchange</a:t>
            </a:r>
          </a:p>
          <a:p>
            <a:pPr lvl="1"/>
            <a:r>
              <a:rPr lang="en-US" dirty="0" smtClean="0"/>
              <a:t>Ex: Ithaca HOURS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954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Consumption and Global </a:t>
            </a:r>
            <a:r>
              <a:rPr lang="en-US" dirty="0"/>
              <a:t>C</a:t>
            </a:r>
            <a:r>
              <a:rPr lang="en-US" dirty="0" smtClean="0"/>
              <a:t>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Consumption </a:t>
            </a:r>
            <a:r>
              <a:rPr lang="mr-IN" dirty="0" smtClean="0"/>
              <a:t>–</a:t>
            </a:r>
            <a:r>
              <a:rPr lang="en-US" dirty="0" smtClean="0"/>
              <a:t> the process of buying, eating, or using a resource, food, commodity or service</a:t>
            </a:r>
          </a:p>
          <a:p>
            <a:r>
              <a:rPr lang="en-US" dirty="0" smtClean="0"/>
              <a:t>Forms of behavior that connect our economic activity with the cultural symbols that give our lives meaning</a:t>
            </a:r>
          </a:p>
          <a:p>
            <a:r>
              <a:rPr lang="en-US" dirty="0" smtClean="0"/>
              <a:t>Commodity </a:t>
            </a:r>
            <a:r>
              <a:rPr lang="mr-IN" dirty="0" smtClean="0"/>
              <a:t>–</a:t>
            </a:r>
            <a:r>
              <a:rPr lang="en-US" dirty="0" smtClean="0"/>
              <a:t> a good that is produced for sale or exchange for other goods</a:t>
            </a:r>
          </a:p>
          <a:p>
            <a:r>
              <a:rPr lang="en-US" dirty="0" smtClean="0"/>
              <a:t>Objects have a “social life”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100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Consumption and Global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developing world, worries that Westernization around the world would change values has been challenged</a:t>
            </a:r>
          </a:p>
          <a:p>
            <a:r>
              <a:rPr lang="en-US" dirty="0" smtClean="0"/>
              <a:t>Global supply chains move commodities around the world </a:t>
            </a:r>
          </a:p>
          <a:p>
            <a:pPr lvl="1"/>
            <a:r>
              <a:rPr lang="en-US" dirty="0" smtClean="0"/>
              <a:t>Ex: Darjeeling Tea production and consumers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6" name="Picture 5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662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Economy: </a:t>
            </a:r>
            <a:br>
              <a:rPr lang="en-US" dirty="0" smtClean="0"/>
            </a:br>
            <a:r>
              <a:rPr lang="en-US" dirty="0" smtClean="0"/>
              <a:t>Understanding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economy </a:t>
            </a:r>
            <a:r>
              <a:rPr lang="mr-IN" dirty="0" smtClean="0"/>
              <a:t>–</a:t>
            </a:r>
            <a:r>
              <a:rPr lang="en-US" dirty="0" smtClean="0"/>
              <a:t> contextualizes economic relations within state structures, political processes, social structures, and cultural values</a:t>
            </a:r>
          </a:p>
          <a:p>
            <a:r>
              <a:rPr lang="en-US" dirty="0" smtClean="0"/>
              <a:t>Structural violence </a:t>
            </a:r>
            <a:r>
              <a:rPr lang="mr-IN" dirty="0" smtClean="0"/>
              <a:t>–</a:t>
            </a:r>
            <a:r>
              <a:rPr lang="en-US" dirty="0" smtClean="0"/>
              <a:t> a social structure or institution harms people by preventing them from meeting their basic needs</a:t>
            </a:r>
          </a:p>
          <a:p>
            <a:pPr lvl="1"/>
            <a:r>
              <a:rPr lang="en-US" dirty="0" smtClean="0"/>
              <a:t>Ex: the politics of aid to Haiti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6" name="Picture 5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717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forms of economic production and exchange structure our daily lives</a:t>
            </a:r>
          </a:p>
          <a:p>
            <a:r>
              <a:rPr lang="en-US" dirty="0" smtClean="0"/>
              <a:t>Community economies framework may decrease economic inequities by recognizing our interdependence</a:t>
            </a:r>
          </a:p>
          <a:p>
            <a:r>
              <a:rPr lang="en-US" dirty="0" smtClean="0"/>
              <a:t>Central goal of economic anthropology is to </a:t>
            </a:r>
            <a:r>
              <a:rPr lang="en-US" dirty="0" smtClean="0"/>
              <a:t>support </a:t>
            </a:r>
            <a:r>
              <a:rPr lang="en-US" dirty="0" smtClean="0"/>
              <a:t>equality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230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 smtClean="0"/>
              <a:t>anthropology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 smtClean="0"/>
              <a:t>modes of </a:t>
            </a:r>
            <a:r>
              <a:rPr lang="en-US" dirty="0" smtClean="0"/>
              <a:t>production</a:t>
            </a:r>
            <a:endParaRPr lang="en-US" dirty="0"/>
          </a:p>
          <a:p>
            <a:r>
              <a:rPr lang="en-US" dirty="0" smtClean="0"/>
              <a:t>Three modes of exchange</a:t>
            </a:r>
          </a:p>
          <a:p>
            <a:r>
              <a:rPr lang="en-US" dirty="0" smtClean="0"/>
              <a:t>General purpose money</a:t>
            </a:r>
          </a:p>
          <a:p>
            <a:r>
              <a:rPr lang="en-US" dirty="0" smtClean="0"/>
              <a:t>Commodities</a:t>
            </a:r>
          </a:p>
          <a:p>
            <a:r>
              <a:rPr lang="en-US" dirty="0" smtClean="0"/>
              <a:t>Global economic inequality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523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humans work to obtain the material necessities such as food, clothing, and shelter</a:t>
            </a:r>
          </a:p>
          <a:p>
            <a:r>
              <a:rPr lang="en-US" dirty="0" smtClean="0"/>
              <a:t>How people produce, exchange, and consume material objects</a:t>
            </a:r>
          </a:p>
          <a:p>
            <a:r>
              <a:rPr lang="en-US" dirty="0" smtClean="0"/>
              <a:t>The role that immaterial things such as labor, services, and knowledge play in our livelihood</a:t>
            </a:r>
          </a:p>
          <a:p>
            <a:r>
              <a:rPr lang="en-US" dirty="0"/>
              <a:t>Economic anthropologists describe what people actually </a:t>
            </a:r>
            <a:r>
              <a:rPr lang="en-US" dirty="0" smtClean="0"/>
              <a:t>do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92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Production (kin-ordered) </a:t>
            </a:r>
            <a:endParaRPr lang="mr-IN" dirty="0"/>
          </a:p>
          <a:p>
            <a:pPr lvl="1"/>
            <a:r>
              <a:rPr lang="mr-IN" dirty="0" smtClean="0"/>
              <a:t>Foragers and small-scale farmers</a:t>
            </a:r>
          </a:p>
          <a:p>
            <a:pPr lvl="1"/>
            <a:r>
              <a:rPr lang="mr-IN" dirty="0" smtClean="0"/>
              <a:t>Egalitarian</a:t>
            </a:r>
          </a:p>
          <a:p>
            <a:pPr lvl="1"/>
            <a:r>
              <a:rPr lang="mr-IN" dirty="0" smtClean="0"/>
              <a:t>Labor organized by kinship relations</a:t>
            </a:r>
          </a:p>
          <a:p>
            <a:pPr lvl="1"/>
            <a:r>
              <a:rPr lang="mr-IN" dirty="0" smtClean="0"/>
              <a:t>Collective ownership of means of production</a:t>
            </a:r>
          </a:p>
          <a:p>
            <a:pPr lvl="1"/>
            <a:r>
              <a:rPr lang="mr-IN" dirty="0" smtClean="0"/>
              <a:t>Lower rates of social domination</a:t>
            </a:r>
          </a:p>
          <a:p>
            <a:pPr lvl="1"/>
            <a:r>
              <a:rPr lang="mr-IN" dirty="0" smtClean="0"/>
              <a:t>Sharing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933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Tributary Production </a:t>
            </a:r>
          </a:p>
          <a:p>
            <a:pPr lvl="1"/>
            <a:r>
              <a:rPr lang="en-US" dirty="0" smtClean="0"/>
              <a:t>Societies with classes of rulers and subjects</a:t>
            </a:r>
          </a:p>
          <a:p>
            <a:pPr lvl="1"/>
            <a:r>
              <a:rPr lang="en-US" dirty="0" smtClean="0"/>
              <a:t>Farmers and herders who produce for themselves but also give portion to rulers as tribute</a:t>
            </a:r>
          </a:p>
          <a:p>
            <a:pPr lvl="1"/>
            <a:r>
              <a:rPr lang="en-US" dirty="0" smtClean="0"/>
              <a:t>Communities organized by kinship</a:t>
            </a:r>
          </a:p>
          <a:p>
            <a:pPr lvl="1"/>
            <a:r>
              <a:rPr lang="en-US" dirty="0" smtClean="0"/>
              <a:t>Tribute is used by ruling class rather than exchanged</a:t>
            </a:r>
          </a:p>
          <a:p>
            <a:pPr lvl="1"/>
            <a:r>
              <a:rPr lang="en-US" dirty="0" smtClean="0"/>
              <a:t>Relationships often </a:t>
            </a:r>
            <a:r>
              <a:rPr lang="en-US" dirty="0" err="1" smtClean="0"/>
              <a:t>conflictual</a:t>
            </a:r>
            <a:endParaRPr lang="en-US" dirty="0" smtClean="0"/>
          </a:p>
          <a:p>
            <a:pPr lvl="1"/>
            <a:r>
              <a:rPr lang="en-US" dirty="0" smtClean="0"/>
              <a:t> Production is controlled politically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09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Capitalist Production</a:t>
            </a:r>
          </a:p>
          <a:p>
            <a:pPr lvl="1"/>
            <a:r>
              <a:rPr lang="en-US" dirty="0" smtClean="0"/>
              <a:t>Began during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 lvl="1"/>
            <a:r>
              <a:rPr lang="en-US" dirty="0" smtClean="0"/>
              <a:t>Private property owned by a capitalist class</a:t>
            </a:r>
          </a:p>
          <a:p>
            <a:pPr lvl="1"/>
            <a:r>
              <a:rPr lang="en-US" dirty="0" smtClean="0"/>
              <a:t>Workers sell their labor to others, are separated from the means of production</a:t>
            </a:r>
          </a:p>
          <a:p>
            <a:pPr lvl="1"/>
            <a:r>
              <a:rPr lang="en-US" dirty="0" smtClean="0"/>
              <a:t>Keep wages low in order to sell products for more than it costs to produce the products</a:t>
            </a:r>
          </a:p>
          <a:p>
            <a:pPr lvl="1"/>
            <a:r>
              <a:rPr lang="en-US" dirty="0" smtClean="0"/>
              <a:t>Generates a surplus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853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</a:t>
            </a:r>
            <a:r>
              <a:rPr lang="en-US" dirty="0" smtClean="0"/>
              <a:t>Production: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Fair-Trade Coffee Farmers: 21</a:t>
            </a:r>
            <a:r>
              <a:rPr lang="en-US" baseline="30000" dirty="0" smtClean="0"/>
              <a:t>st</a:t>
            </a:r>
            <a:r>
              <a:rPr lang="en-US" dirty="0" smtClean="0"/>
              <a:t> Century Peasants</a:t>
            </a:r>
          </a:p>
          <a:p>
            <a:pPr lvl="1"/>
            <a:r>
              <a:rPr lang="en-US" dirty="0" smtClean="0"/>
              <a:t>Small-scale, semi-subsistence farmers in highland Guatemala (Maya)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Salaula</a:t>
            </a:r>
            <a:r>
              <a:rPr lang="en-US" dirty="0" smtClean="0"/>
              <a:t> in Zambia: The Informal Economy</a:t>
            </a:r>
          </a:p>
          <a:p>
            <a:pPr lvl="1"/>
            <a:r>
              <a:rPr lang="en-US" dirty="0" smtClean="0"/>
              <a:t>Global clothing recycling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797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Reciprocity </a:t>
            </a:r>
            <a:r>
              <a:rPr lang="mr-IN" dirty="0" smtClean="0"/>
              <a:t>–</a:t>
            </a:r>
            <a:r>
              <a:rPr lang="en-US" dirty="0" smtClean="0"/>
              <a:t> Giving gifts create relationships</a:t>
            </a:r>
          </a:p>
          <a:p>
            <a:pPr lvl="1"/>
            <a:r>
              <a:rPr lang="en-US" dirty="0"/>
              <a:t>Generalized </a:t>
            </a:r>
            <a:r>
              <a:rPr lang="mr-IN" dirty="0"/>
              <a:t>–</a:t>
            </a:r>
            <a:r>
              <a:rPr lang="en-US" dirty="0"/>
              <a:t> Exact value of the gift and time is not specified (Halloween)</a:t>
            </a:r>
          </a:p>
          <a:p>
            <a:pPr lvl="1"/>
            <a:r>
              <a:rPr lang="en-US" dirty="0"/>
              <a:t>Balanced </a:t>
            </a:r>
            <a:r>
              <a:rPr lang="mr-IN" dirty="0"/>
              <a:t>–</a:t>
            </a:r>
            <a:r>
              <a:rPr lang="en-US" dirty="0"/>
              <a:t> Something of equal value and time period is expected (Kula ring)</a:t>
            </a:r>
          </a:p>
          <a:p>
            <a:pPr lvl="1"/>
            <a:r>
              <a:rPr lang="en-US" dirty="0"/>
              <a:t>Negative </a:t>
            </a:r>
            <a:r>
              <a:rPr lang="mr-IN" dirty="0"/>
              <a:t>–</a:t>
            </a:r>
            <a:r>
              <a:rPr lang="en-US" dirty="0"/>
              <a:t> attempt to get something for </a:t>
            </a:r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Ex: Christmas giving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415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Redistribution </a:t>
            </a:r>
            <a:r>
              <a:rPr lang="mr-IN" dirty="0" smtClean="0"/>
              <a:t>–</a:t>
            </a:r>
            <a:r>
              <a:rPr lang="en-US" dirty="0" smtClean="0"/>
              <a:t> the accumulation of goods or labor by a particular person or institution for the purpose of dispersal at a later rate</a:t>
            </a:r>
          </a:p>
          <a:p>
            <a:pPr lvl="1"/>
            <a:r>
              <a:rPr lang="en-US" dirty="0" smtClean="0"/>
              <a:t>Requires a centralized political body to coordinate and enforce</a:t>
            </a:r>
          </a:p>
          <a:p>
            <a:pPr lvl="1"/>
            <a:r>
              <a:rPr lang="en-US" dirty="0" smtClean="0"/>
              <a:t>Found in all societies</a:t>
            </a:r>
          </a:p>
          <a:p>
            <a:pPr lvl="1"/>
            <a:r>
              <a:rPr lang="en-US" dirty="0" smtClean="0"/>
              <a:t>Ex: potlatch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28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683</Words>
  <Application>Microsoft Macintosh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Learning Objectives</vt:lpstr>
      <vt:lpstr>Economic Anthropology</vt:lpstr>
      <vt:lpstr>Modes of Production</vt:lpstr>
      <vt:lpstr>Modes of Production</vt:lpstr>
      <vt:lpstr>Modes of Production</vt:lpstr>
      <vt:lpstr>Modes of Production: Examples</vt:lpstr>
      <vt:lpstr>Modes of Exchange</vt:lpstr>
      <vt:lpstr>Modes of Exchange</vt:lpstr>
      <vt:lpstr>Modes of Exchange</vt:lpstr>
      <vt:lpstr>Modes of Exchange</vt:lpstr>
      <vt:lpstr>Consumption and Global Capitalism</vt:lpstr>
      <vt:lpstr>Consumption and Global Capitalism</vt:lpstr>
      <vt:lpstr>Political Economy:  Understanding Inequality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31</cp:revision>
  <dcterms:created xsi:type="dcterms:W3CDTF">2019-08-25T00:07:12Z</dcterms:created>
  <dcterms:modified xsi:type="dcterms:W3CDTF">2020-02-27T19:59:39Z</dcterms:modified>
</cp:coreProperties>
</file>