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63" r:id="rId9"/>
    <p:sldId id="266" r:id="rId10"/>
    <p:sldId id="267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0F520-28E5-5345-B7C8-0AAE66F5178F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54D2A-DFEF-3347-B45F-D534EEE6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204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61756-64D0-084D-BE22-78DB843FF099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98D41-7155-594E-9DA4-BF53BBA3B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22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9C9A-1B1F-824F-82F4-B9B669E0E069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2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83E7-0D44-CB4C-9BB3-B882DBB58BB3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2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FE20-6B3B-8542-AF93-141EB11E3B09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B8F2-86B4-9B4E-A2E5-E022578EA3C5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7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D237-8BE9-AD4B-8796-D3B48B9ED406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7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04A96-19D8-6B41-9B05-1CCD07AFFBFC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9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B8F8-7936-3E41-9438-50FF55C16C7A}" type="datetime1">
              <a:rPr lang="en-US" smtClean="0"/>
              <a:t>2/27/20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3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E4B1-1BE2-5E4B-9BED-B969F1F9E921}" type="datetime1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7B27-8B87-E64F-B72B-224B50DA5FA4}" type="datetime1">
              <a:rPr lang="en-US" smtClean="0"/>
              <a:t>2/27/20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3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4ACD-0F61-8A4E-8ABF-4B566DE3BA61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4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6786E-15B1-7141-92A3-B5296BAE47CC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5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962E5-7CAF-2A46-9A1B-BEE1318D5DEF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pectives_Cover_high_res.jp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9" r="11781" b="23704"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3046" y="2417476"/>
            <a:ext cx="6550113" cy="154471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Political Anthropology: </a:t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sz="4000" dirty="0" smtClean="0">
                <a:solidFill>
                  <a:srgbClr val="000000"/>
                </a:solidFill>
              </a:rPr>
              <a:t>A Cross Cultural Comparison 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1666" y="426574"/>
            <a:ext cx="7901148" cy="99846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Perspectives: An Open Invitation to Cultural Anthropology, 2e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1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Stratified Societies: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</a:t>
            </a:r>
          </a:p>
          <a:p>
            <a:pPr lvl="1"/>
            <a:r>
              <a:rPr lang="en-US" dirty="0" smtClean="0"/>
              <a:t>Political power is centralized in a government that has a monopoly over the legitimate use of force</a:t>
            </a:r>
          </a:p>
          <a:p>
            <a:pPr lvl="1"/>
            <a:r>
              <a:rPr lang="en-US" dirty="0" smtClean="0"/>
              <a:t>Large, diverse populations</a:t>
            </a:r>
          </a:p>
          <a:p>
            <a:pPr lvl="1"/>
            <a:r>
              <a:rPr lang="en-US" dirty="0" smtClean="0"/>
              <a:t>Complex economies (often market economy)</a:t>
            </a:r>
          </a:p>
          <a:p>
            <a:pPr lvl="1"/>
            <a:r>
              <a:rPr lang="en-US" dirty="0" smtClean="0"/>
              <a:t>Social stratification</a:t>
            </a:r>
          </a:p>
          <a:p>
            <a:pPr lvl="1"/>
            <a:r>
              <a:rPr lang="en-US" dirty="0" smtClean="0"/>
              <a:t>Intensive agriculture or industrial subsistence</a:t>
            </a:r>
          </a:p>
          <a:p>
            <a:pPr lvl="1"/>
            <a:r>
              <a:rPr lang="en-US" dirty="0" smtClean="0"/>
              <a:t>Defined geographical territory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20247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Stratified Societies: </a:t>
            </a:r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Heads of state, often with councilors</a:t>
            </a:r>
          </a:p>
          <a:p>
            <a:r>
              <a:rPr lang="en-US" dirty="0" smtClean="0"/>
              <a:t>Administrative bureaucracy handles public functions </a:t>
            </a:r>
          </a:p>
          <a:p>
            <a:r>
              <a:rPr lang="en-US" dirty="0" smtClean="0"/>
              <a:t>Taxation or tribute</a:t>
            </a:r>
          </a:p>
          <a:p>
            <a:r>
              <a:rPr lang="en-US" dirty="0" smtClean="0"/>
              <a:t>Ideologies maintain the elites’ power</a:t>
            </a:r>
          </a:p>
          <a:p>
            <a:r>
              <a:rPr lang="en-US" dirty="0" smtClean="0"/>
              <a:t>Nation is not synonymous with state</a:t>
            </a:r>
          </a:p>
          <a:p>
            <a:pPr lvl="1"/>
            <a:r>
              <a:rPr lang="en-US" dirty="0" smtClean="0"/>
              <a:t>Nation is a group connected by language, territorial base, history, political organization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12511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Stratified Societies: </a:t>
            </a:r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states form?</a:t>
            </a:r>
          </a:p>
          <a:p>
            <a:pPr lvl="1"/>
            <a:r>
              <a:rPr lang="en-US" dirty="0" smtClean="0"/>
              <a:t>Elite minority controls resources of majority</a:t>
            </a:r>
          </a:p>
          <a:p>
            <a:pPr lvl="1"/>
            <a:r>
              <a:rPr lang="en-US" dirty="0" smtClean="0"/>
              <a:t>Increased agricultural productivity</a:t>
            </a:r>
          </a:p>
          <a:p>
            <a:pPr lvl="1"/>
            <a:r>
              <a:rPr lang="en-US" dirty="0" smtClean="0"/>
              <a:t>Peasant farmers were the original subjects of state society formation, i.e. state controls peasant resources</a:t>
            </a:r>
          </a:p>
          <a:p>
            <a:pPr lvl="1"/>
            <a:r>
              <a:rPr lang="en-US" dirty="0" smtClean="0"/>
              <a:t>Loss of land and self-sufficiency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14379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Stratified Societies: </a:t>
            </a:r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 is formal and codified, adjudication</a:t>
            </a:r>
          </a:p>
          <a:p>
            <a:r>
              <a:rPr lang="en-US" dirty="0" smtClean="0"/>
              <a:t>Warfare is widespread</a:t>
            </a:r>
          </a:p>
          <a:p>
            <a:pPr lvl="1"/>
            <a:r>
              <a:rPr lang="en-US" dirty="0" smtClean="0"/>
              <a:t>led to acquisition of resources by taking control of adjacent populations</a:t>
            </a:r>
          </a:p>
          <a:p>
            <a:r>
              <a:rPr lang="en-US" dirty="0" smtClean="0"/>
              <a:t>Tendency toward instability</a:t>
            </a:r>
          </a:p>
          <a:p>
            <a:pPr lvl="1"/>
            <a:r>
              <a:rPr lang="en-US" dirty="0" smtClean="0"/>
              <a:t>Extreme disparities in wealth, use of force, stripping of peoples’ resources, harshness of laws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14464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Islamic State: </a:t>
            </a:r>
            <a:br>
              <a:rPr lang="en-US" dirty="0" smtClean="0"/>
            </a:br>
            <a:r>
              <a:rPr lang="en-US" dirty="0" smtClean="0"/>
              <a:t>A State in 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ISIS formed in 2014 in Iraq and Syria, a military organization based on theocratic ideals</a:t>
            </a:r>
          </a:p>
          <a:p>
            <a:r>
              <a:rPr lang="en-US" dirty="0" smtClean="0"/>
              <a:t>Has features of a state society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rmed </a:t>
            </a:r>
            <a:r>
              <a:rPr lang="en-US" dirty="0" smtClean="0"/>
              <a:t>force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esources </a:t>
            </a:r>
            <a:r>
              <a:rPr lang="en-US" dirty="0" smtClean="0"/>
              <a:t>and </a:t>
            </a:r>
            <a:r>
              <a:rPr lang="en-US" dirty="0" smtClean="0"/>
              <a:t>revenue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dministrative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A b</a:t>
            </a:r>
            <a:r>
              <a:rPr lang="en-US" dirty="0" smtClean="0"/>
              <a:t>ody </a:t>
            </a:r>
            <a:r>
              <a:rPr lang="en-US" dirty="0" smtClean="0"/>
              <a:t>of law</a:t>
            </a:r>
          </a:p>
          <a:p>
            <a:pPr lvl="1"/>
            <a:r>
              <a:rPr lang="en-US" dirty="0" smtClean="0"/>
              <a:t>Uses the Internet to spread ideology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896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our </a:t>
            </a:r>
            <a:r>
              <a:rPr lang="en-US" dirty="0" smtClean="0"/>
              <a:t>levels of socio-cultural </a:t>
            </a:r>
            <a:r>
              <a:rPr lang="en-US" dirty="0" smtClean="0"/>
              <a:t>integration</a:t>
            </a:r>
          </a:p>
          <a:p>
            <a:r>
              <a:rPr lang="en-US" dirty="0"/>
              <a:t>L</a:t>
            </a:r>
            <a:r>
              <a:rPr lang="en-US" dirty="0" smtClean="0"/>
              <a:t>eadership </a:t>
            </a:r>
            <a:r>
              <a:rPr lang="en-US" dirty="0" smtClean="0"/>
              <a:t>in egalitarian and non-egalitarian societies</a:t>
            </a:r>
          </a:p>
          <a:p>
            <a:r>
              <a:rPr lang="en-US" dirty="0"/>
              <a:t>T</a:t>
            </a:r>
            <a:r>
              <a:rPr lang="en-US" dirty="0" smtClean="0"/>
              <a:t>ribes </a:t>
            </a:r>
            <a:r>
              <a:rPr lang="en-US" dirty="0" smtClean="0"/>
              <a:t>and </a:t>
            </a:r>
            <a:r>
              <a:rPr lang="en-US" dirty="0" smtClean="0"/>
              <a:t>chiefdoms</a:t>
            </a:r>
          </a:p>
          <a:p>
            <a:r>
              <a:rPr lang="en-US" dirty="0" smtClean="0"/>
              <a:t>States</a:t>
            </a:r>
          </a:p>
          <a:p>
            <a:r>
              <a:rPr lang="en-US" dirty="0" smtClean="0"/>
              <a:t>How the Islamic State meets the requirements of a state-level political organization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3281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Concepts in </a:t>
            </a:r>
            <a:br>
              <a:rPr lang="en-US" dirty="0" smtClean="0"/>
            </a:br>
            <a:r>
              <a:rPr lang="en-US" dirty="0" smtClean="0"/>
              <a:t>Political Anthropology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societies exercise political control</a:t>
            </a:r>
          </a:p>
          <a:p>
            <a:r>
              <a:rPr lang="en-US" dirty="0" smtClean="0"/>
              <a:t>Power </a:t>
            </a:r>
            <a:r>
              <a:rPr lang="mr-IN" dirty="0" smtClean="0"/>
              <a:t>–</a:t>
            </a:r>
            <a:r>
              <a:rPr lang="en-US" dirty="0" smtClean="0"/>
              <a:t> the ability to induce behavior of others in specified ways by means of coercion or physical force</a:t>
            </a:r>
          </a:p>
          <a:p>
            <a:r>
              <a:rPr lang="en-US" dirty="0" smtClean="0"/>
              <a:t>Authority </a:t>
            </a:r>
            <a:r>
              <a:rPr lang="mr-IN" dirty="0" smtClean="0"/>
              <a:t>–</a:t>
            </a:r>
            <a:r>
              <a:rPr lang="en-US" dirty="0" smtClean="0"/>
              <a:t> the ability to induce behavior of others by persuasion</a:t>
            </a:r>
          </a:p>
          <a:p>
            <a:r>
              <a:rPr lang="en-US" dirty="0" smtClean="0"/>
              <a:t>Legitimacy </a:t>
            </a:r>
            <a:r>
              <a:rPr lang="mr-IN" dirty="0" smtClean="0"/>
              <a:t>–</a:t>
            </a:r>
            <a:r>
              <a:rPr lang="en-US" dirty="0" smtClean="0"/>
              <a:t> the perception that an individual has a valid right to leadership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4650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Socio-Cultural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Elman Service (1975) </a:t>
            </a:r>
            <a:r>
              <a:rPr lang="mr-IN" dirty="0" smtClean="0"/>
              <a:t>–</a:t>
            </a:r>
            <a:r>
              <a:rPr lang="en-US" dirty="0" smtClean="0"/>
              <a:t> Four Levels </a:t>
            </a:r>
          </a:p>
          <a:p>
            <a:pPr lvl="1"/>
            <a:r>
              <a:rPr lang="en-US" dirty="0" smtClean="0"/>
              <a:t>Band</a:t>
            </a:r>
          </a:p>
          <a:p>
            <a:pPr lvl="1"/>
            <a:r>
              <a:rPr lang="en-US" dirty="0" smtClean="0"/>
              <a:t>Tribe </a:t>
            </a:r>
          </a:p>
          <a:p>
            <a:pPr lvl="1"/>
            <a:r>
              <a:rPr lang="en-US" dirty="0" smtClean="0"/>
              <a:t>Chiefdom</a:t>
            </a:r>
          </a:p>
          <a:p>
            <a:pPr lvl="1"/>
            <a:r>
              <a:rPr lang="en-US" dirty="0" smtClean="0"/>
              <a:t>State</a:t>
            </a:r>
          </a:p>
          <a:p>
            <a:r>
              <a:rPr lang="en-US" dirty="0" smtClean="0"/>
              <a:t>Egalitarian, Ranked, and Stratified societies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3843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Egalitarian Societies: 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 differences between members in wealth, status, and power </a:t>
            </a:r>
            <a:endParaRPr lang="mr-IN" dirty="0"/>
          </a:p>
          <a:p>
            <a:r>
              <a:rPr lang="en-US" dirty="0" smtClean="0"/>
              <a:t>Bands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oragers</a:t>
            </a:r>
          </a:p>
          <a:p>
            <a:pPr lvl="1"/>
            <a:r>
              <a:rPr lang="en-US" dirty="0" smtClean="0"/>
              <a:t>Nomadic</a:t>
            </a:r>
          </a:p>
          <a:p>
            <a:pPr lvl="1"/>
            <a:r>
              <a:rPr lang="en-US" dirty="0" smtClean="0"/>
              <a:t>Lack formal leadership or adjudication</a:t>
            </a:r>
          </a:p>
          <a:p>
            <a:pPr lvl="1"/>
            <a:r>
              <a:rPr lang="en-US" dirty="0" smtClean="0"/>
              <a:t>Modesty is valued</a:t>
            </a:r>
          </a:p>
          <a:p>
            <a:pPr lvl="1"/>
            <a:r>
              <a:rPr lang="en-US" dirty="0" smtClean="0"/>
              <a:t>Interpersonal arguments create conflict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0688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Egalitarian Societies: Tribes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Tribes</a:t>
            </a:r>
          </a:p>
          <a:p>
            <a:pPr lvl="1"/>
            <a:r>
              <a:rPr lang="en-US" dirty="0" smtClean="0"/>
              <a:t>Defined groups linked together</a:t>
            </a:r>
          </a:p>
          <a:p>
            <a:pPr lvl="1"/>
            <a:r>
              <a:rPr lang="en-US" dirty="0" smtClean="0"/>
              <a:t>100 </a:t>
            </a:r>
            <a:r>
              <a:rPr lang="mr-IN" dirty="0" smtClean="0"/>
              <a:t>–</a:t>
            </a:r>
            <a:r>
              <a:rPr lang="en-US" dirty="0" smtClean="0"/>
              <a:t> 5,000 people</a:t>
            </a:r>
          </a:p>
          <a:p>
            <a:pPr lvl="1"/>
            <a:r>
              <a:rPr lang="en-US" dirty="0" smtClean="0"/>
              <a:t>No centralized government</a:t>
            </a:r>
          </a:p>
          <a:p>
            <a:pPr lvl="1"/>
            <a:r>
              <a:rPr lang="en-US" dirty="0" smtClean="0"/>
              <a:t>Leadership roles open, not hereditary </a:t>
            </a:r>
          </a:p>
          <a:p>
            <a:pPr lvl="1"/>
            <a:r>
              <a:rPr lang="en-US" dirty="0" smtClean="0"/>
              <a:t>Social integration through sodalities, men’s houses, formal gift exchanges, and marriage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55269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in Tribal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3200" dirty="0"/>
              <a:t>Use negotiation, mediation, or divine events to resolve </a:t>
            </a:r>
            <a:r>
              <a:rPr lang="en-US" sz="3200" dirty="0" smtClean="0"/>
              <a:t>conflict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Warfare consists of raids or feuds both internally and externally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3772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Ranked Societies: Chiefdoms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Greater differentiation between individuals and their kin groups, hierarchy of prestige</a:t>
            </a:r>
          </a:p>
          <a:p>
            <a:r>
              <a:rPr lang="en-US" dirty="0" smtClean="0"/>
              <a:t>Chiefdoms</a:t>
            </a:r>
          </a:p>
          <a:p>
            <a:pPr lvl="1"/>
            <a:r>
              <a:rPr lang="en-US" dirty="0" smtClean="0"/>
              <a:t>Permanent political office of chief, may be hereditary</a:t>
            </a:r>
          </a:p>
          <a:p>
            <a:pPr lvl="1"/>
            <a:r>
              <a:rPr lang="en-US" dirty="0" smtClean="0"/>
              <a:t>Economic redistribution</a:t>
            </a:r>
          </a:p>
          <a:p>
            <a:pPr lvl="1"/>
            <a:r>
              <a:rPr lang="en-US" dirty="0" smtClean="0"/>
              <a:t>Social integration through marriage and secret societies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121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Stratified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Elites (a numerical minority) control strategic resources that sustain life</a:t>
            </a:r>
          </a:p>
          <a:p>
            <a:r>
              <a:rPr lang="en-US" dirty="0" smtClean="0"/>
              <a:t>Ex: Caste systems </a:t>
            </a:r>
            <a:endParaRPr lang="mr-IN" dirty="0"/>
          </a:p>
          <a:p>
            <a:pPr lvl="1"/>
            <a:r>
              <a:rPr lang="en-US" dirty="0" smtClean="0"/>
              <a:t>membership is determined by birth, no movement from one to another (such as in class systems); endogamous marriage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37968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594</Words>
  <Application>Microsoft Macintosh PowerPoint</Application>
  <PresentationFormat>On-screen Show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Perspectives: An Open Invitation to Cultural Anthropology, 2e</vt:lpstr>
      <vt:lpstr>Learning Objectives</vt:lpstr>
      <vt:lpstr>Basic Concepts in  Political Anthropology</vt:lpstr>
      <vt:lpstr>Levels of Socio-Cultural Integration</vt:lpstr>
      <vt:lpstr>Egalitarian Societies: Bands</vt:lpstr>
      <vt:lpstr>Egalitarian Societies: Tribes</vt:lpstr>
      <vt:lpstr>Law in Tribal Societies</vt:lpstr>
      <vt:lpstr>Ranked Societies: Chiefdoms</vt:lpstr>
      <vt:lpstr>Stratified Societies</vt:lpstr>
      <vt:lpstr>Stratified Societies: State</vt:lpstr>
      <vt:lpstr>Stratified Societies: State</vt:lpstr>
      <vt:lpstr>Stratified Societies: State</vt:lpstr>
      <vt:lpstr>Stratified Societies: State</vt:lpstr>
      <vt:lpstr>The Islamic State:  A State in Formation?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Perspectives: An Open Invitation to Cultural Anthropology, 2e</dc:title>
  <dc:creator>Laura Gonzalez</dc:creator>
  <cp:lastModifiedBy>Laura Gonzalez</cp:lastModifiedBy>
  <cp:revision>31</cp:revision>
  <dcterms:created xsi:type="dcterms:W3CDTF">2019-08-25T00:07:12Z</dcterms:created>
  <dcterms:modified xsi:type="dcterms:W3CDTF">2020-02-27T20:04:22Z</dcterms:modified>
</cp:coreProperties>
</file>