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61" r:id="rId5"/>
    <p:sldId id="262" r:id="rId6"/>
    <p:sldId id="27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E6CA-8DB8-534A-988C-0574DC8C5462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0A07-5EB7-4947-B861-CF46965F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6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3C6AF-C79E-9940-96B7-421A27F3C95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D274-09BB-FC4B-A50C-D2018A99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5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AA7D-E4BB-A847-BABE-2EDBD5647DCD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0427-D46D-214C-9FDA-DEB3A1AD1282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DE35-1D63-A84E-A7EF-0C6FFD57C79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AE-8FED-854F-AC8A-E91D0481C472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1FA8-AA6F-E44B-A00A-7B75325DEFD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43C-1034-014D-91A8-F302B107DBC3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728-DBF5-114D-9DEB-22CFAA63E882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48FB-DD35-0E4C-ACC7-0C25E863A2C1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3198-A1BD-4644-ABE5-288CE4A6ECEA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785A-D41A-2C48-B275-BA8307A5031D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2B58-2CB4-8540-B3C7-6F4F75F2FC87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A4F3-9F3D-AF4E-A833-C27C80884AB7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3687" y="2973887"/>
            <a:ext cx="5476367" cy="88735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Family and Marriage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Croatia</a:t>
            </a:r>
          </a:p>
          <a:p>
            <a:pPr lvl="1"/>
            <a:r>
              <a:rPr lang="en-US" dirty="0" smtClean="0"/>
              <a:t>Uncles: Father’s brother (</a:t>
            </a:r>
            <a:r>
              <a:rPr lang="en-US" i="1" dirty="0" err="1" smtClean="0"/>
              <a:t>stric</a:t>
            </a:r>
            <a:r>
              <a:rPr lang="en-US" dirty="0" smtClean="0"/>
              <a:t>) is an authority figure, while mother’s brother (</a:t>
            </a:r>
            <a:r>
              <a:rPr lang="en-US" i="1" dirty="0" err="1" smtClean="0"/>
              <a:t>ujak</a:t>
            </a:r>
            <a:r>
              <a:rPr lang="en-US" dirty="0" smtClean="0"/>
              <a:t>) is nurturing</a:t>
            </a:r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Different names for family statuses reflect different roles</a:t>
            </a:r>
          </a:p>
          <a:p>
            <a:r>
              <a:rPr lang="en-US" dirty="0" smtClean="0"/>
              <a:t>Navajo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are “born to” their mother’s </a:t>
            </a:r>
            <a:r>
              <a:rPr lang="en-US" dirty="0" smtClean="0"/>
              <a:t>clan</a:t>
            </a:r>
          </a:p>
          <a:p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Bilateral, equally related socially and legally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213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Nuclear family </a:t>
            </a:r>
            <a:r>
              <a:rPr lang="mr-IN" dirty="0"/>
              <a:t>–</a:t>
            </a:r>
            <a:r>
              <a:rPr lang="en-US" dirty="0"/>
              <a:t> two </a:t>
            </a:r>
            <a:r>
              <a:rPr lang="en-US" dirty="0" smtClean="0"/>
              <a:t>generations</a:t>
            </a:r>
          </a:p>
          <a:p>
            <a:r>
              <a:rPr lang="en-US" dirty="0" smtClean="0"/>
              <a:t>Extended family </a:t>
            </a:r>
            <a:r>
              <a:rPr lang="mr-IN" dirty="0" smtClean="0"/>
              <a:t>–</a:t>
            </a:r>
            <a:r>
              <a:rPr lang="en-US" dirty="0" smtClean="0"/>
              <a:t> at least three generations</a:t>
            </a:r>
          </a:p>
          <a:p>
            <a:pPr lvl="1"/>
            <a:r>
              <a:rPr lang="en-US" dirty="0" smtClean="0"/>
              <a:t>Stem family or Joint family</a:t>
            </a:r>
            <a:br>
              <a:rPr lang="en-US" dirty="0" smtClean="0"/>
            </a:b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/>
              <a:t>Serial monogamy </a:t>
            </a:r>
            <a:r>
              <a:rPr lang="mr-IN" dirty="0"/>
              <a:t>–</a:t>
            </a:r>
            <a:r>
              <a:rPr lang="en-US" dirty="0"/>
              <a:t>marriage to a succession of spouses, one at a time</a:t>
            </a:r>
          </a:p>
          <a:p>
            <a:r>
              <a:rPr lang="en-US" dirty="0" smtClean="0"/>
              <a:t>Polygamy </a:t>
            </a:r>
            <a:r>
              <a:rPr lang="mr-IN" dirty="0" smtClean="0"/>
              <a:t>–</a:t>
            </a:r>
            <a:r>
              <a:rPr lang="en-US" dirty="0" smtClean="0"/>
              <a:t> plural marriages of either multiple wives or multiple husbands</a:t>
            </a:r>
          </a:p>
          <a:p>
            <a:pPr lvl="1"/>
            <a:r>
              <a:rPr lang="en-US" dirty="0" smtClean="0"/>
              <a:t>Polygyny or Polyandry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114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You Marry?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Endogamy </a:t>
            </a:r>
            <a:r>
              <a:rPr lang="mr-IN" dirty="0" smtClean="0"/>
              <a:t>–</a:t>
            </a:r>
            <a:r>
              <a:rPr lang="en-US" dirty="0" smtClean="0"/>
              <a:t> marriage within a cultural group</a:t>
            </a:r>
          </a:p>
          <a:p>
            <a:r>
              <a:rPr lang="en-US" dirty="0" smtClean="0"/>
              <a:t>Exogamy </a:t>
            </a:r>
            <a:r>
              <a:rPr lang="mr-IN" dirty="0" smtClean="0"/>
              <a:t>–</a:t>
            </a:r>
            <a:r>
              <a:rPr lang="en-US" dirty="0" smtClean="0"/>
              <a:t> marriage outside a cultural group</a:t>
            </a:r>
          </a:p>
          <a:p>
            <a:r>
              <a:rPr lang="en-US" dirty="0" smtClean="0"/>
              <a:t>Marriages have been arranged throughout history and across cultures</a:t>
            </a:r>
          </a:p>
          <a:p>
            <a:r>
              <a:rPr lang="en-US" dirty="0" smtClean="0"/>
              <a:t>If someone dies, then rules dictate how to keep a spouse in the family</a:t>
            </a:r>
          </a:p>
          <a:p>
            <a:pPr lvl="1"/>
            <a:r>
              <a:rPr lang="en-US" dirty="0" err="1" smtClean="0"/>
              <a:t>Sororate</a:t>
            </a:r>
            <a:r>
              <a:rPr lang="en-US" dirty="0" smtClean="0"/>
              <a:t> and Levirate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312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Families, Households, and </a:t>
            </a:r>
            <a:br>
              <a:rPr lang="en-US" dirty="0" smtClean="0"/>
            </a:br>
            <a:r>
              <a:rPr lang="en-US" dirty="0" smtClean="0"/>
              <a:t>Domestic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</a:t>
            </a:r>
            <a:r>
              <a:rPr lang="mr-IN" dirty="0" smtClean="0"/>
              <a:t>–</a:t>
            </a:r>
            <a:r>
              <a:rPr lang="en-US" dirty="0" smtClean="0"/>
              <a:t> the smallest group of individuals who see themselves as connected to one another</a:t>
            </a:r>
          </a:p>
          <a:p>
            <a:r>
              <a:rPr lang="en-US" dirty="0" smtClean="0"/>
              <a:t>Household/Domestic Group </a:t>
            </a:r>
            <a:r>
              <a:rPr lang="mr-IN" dirty="0" smtClean="0"/>
              <a:t>–</a:t>
            </a:r>
            <a:r>
              <a:rPr lang="en-US" dirty="0" smtClean="0"/>
              <a:t> family members who reside together or who share resources and activities pertaining to domestic life (may also include chosen kin)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379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</a:t>
            </a:r>
            <a:r>
              <a:rPr lang="en-US" dirty="0" smtClean="0"/>
              <a:t>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Marriage Exchanges </a:t>
            </a:r>
            <a:r>
              <a:rPr lang="mr-IN" dirty="0" smtClean="0"/>
              <a:t>–</a:t>
            </a:r>
            <a:r>
              <a:rPr lang="en-US" dirty="0" smtClean="0"/>
              <a:t> most often given to the family who is losing a member</a:t>
            </a:r>
          </a:p>
          <a:p>
            <a:r>
              <a:rPr lang="en-US" dirty="0" smtClean="0"/>
              <a:t>Dowry </a:t>
            </a:r>
            <a:r>
              <a:rPr lang="mr-IN" dirty="0" smtClean="0"/>
              <a:t>–</a:t>
            </a:r>
            <a:r>
              <a:rPr lang="en-US" dirty="0" smtClean="0"/>
              <a:t> gifts given by a bride’s family to the groom’s family or to the new couple</a:t>
            </a:r>
          </a:p>
          <a:p>
            <a:r>
              <a:rPr lang="en-US" dirty="0" err="1" smtClean="0"/>
              <a:t>Bridewealth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gifts given from a groom’s family to the bride’s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547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Post-Marital Residence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Family of orientation </a:t>
            </a:r>
            <a:r>
              <a:rPr lang="mr-IN" dirty="0" smtClean="0"/>
              <a:t>–</a:t>
            </a:r>
            <a:r>
              <a:rPr lang="en-US" dirty="0" smtClean="0"/>
              <a:t> the family in which a person is raised</a:t>
            </a:r>
          </a:p>
          <a:p>
            <a:r>
              <a:rPr lang="en-US" dirty="0" smtClean="0"/>
              <a:t>Family of procreation </a:t>
            </a:r>
            <a:r>
              <a:rPr lang="mr-IN" dirty="0" smtClean="0"/>
              <a:t>–</a:t>
            </a:r>
            <a:r>
              <a:rPr lang="en-US" dirty="0" smtClean="0"/>
              <a:t> new household for raising children </a:t>
            </a:r>
          </a:p>
          <a:p>
            <a:r>
              <a:rPr lang="en-US" dirty="0" smtClean="0"/>
              <a:t>Residence patterns</a:t>
            </a:r>
          </a:p>
          <a:p>
            <a:pPr lvl="1"/>
            <a:r>
              <a:rPr lang="en-US" dirty="0" smtClean="0"/>
              <a:t>Neolocal</a:t>
            </a:r>
          </a:p>
          <a:p>
            <a:pPr lvl="1"/>
            <a:r>
              <a:rPr lang="en-US" dirty="0" smtClean="0"/>
              <a:t>Patrilocal </a:t>
            </a:r>
          </a:p>
          <a:p>
            <a:pPr lvl="1"/>
            <a:r>
              <a:rPr lang="en-US" dirty="0" smtClean="0"/>
              <a:t>Matrilocal </a:t>
            </a:r>
          </a:p>
          <a:p>
            <a:pPr lvl="1"/>
            <a:r>
              <a:rPr lang="en-US" dirty="0" err="1" smtClean="0"/>
              <a:t>Avunculocal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32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families cross-culturally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arental </a:t>
            </a:r>
            <a:r>
              <a:rPr lang="en-US" dirty="0" smtClean="0"/>
              <a:t>rights and </a:t>
            </a:r>
            <a:r>
              <a:rPr lang="en-US" dirty="0" smtClean="0"/>
              <a:t>responsibilities</a:t>
            </a:r>
            <a:endParaRPr lang="en-US" dirty="0" smtClean="0"/>
          </a:p>
          <a:p>
            <a:r>
              <a:rPr lang="en-US" dirty="0"/>
              <a:t>K</a:t>
            </a:r>
            <a:r>
              <a:rPr lang="en-US" dirty="0" smtClean="0"/>
              <a:t>inship systems</a:t>
            </a:r>
          </a:p>
          <a:p>
            <a:r>
              <a:rPr lang="en-US" dirty="0" smtClean="0"/>
              <a:t>Marriage exchanges (dowry and </a:t>
            </a:r>
            <a:r>
              <a:rPr lang="en-US" dirty="0" err="1" smtClean="0"/>
              <a:t>bridewealth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Post-marital residence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341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Rights, Responsibilities, Statuses </a:t>
            </a:r>
            <a:br>
              <a:rPr lang="en-US" dirty="0" smtClean="0"/>
            </a:br>
            <a:r>
              <a:rPr lang="en-US" dirty="0" smtClean="0"/>
              <a:t>and Roles in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Words used to describe family members (“mother” or “cousin”) indicate rights and responsibilities of family </a:t>
            </a:r>
            <a:r>
              <a:rPr lang="en-US" dirty="0" smtClean="0"/>
              <a:t>members</a:t>
            </a:r>
            <a:endParaRPr lang="en-US" dirty="0" smtClean="0"/>
          </a:p>
          <a:p>
            <a:r>
              <a:rPr lang="en-US" dirty="0" smtClean="0"/>
              <a:t>Status </a:t>
            </a:r>
            <a:r>
              <a:rPr lang="mr-IN" dirty="0" smtClean="0"/>
              <a:t>–</a:t>
            </a:r>
            <a:r>
              <a:rPr lang="en-US" dirty="0" smtClean="0"/>
              <a:t> a culturally-designated position a person occupies in a particular setting (“father” or “younger brother”)</a:t>
            </a:r>
          </a:p>
          <a:p>
            <a:r>
              <a:rPr lang="en-US" dirty="0" smtClean="0"/>
              <a:t>Role </a:t>
            </a:r>
            <a:r>
              <a:rPr lang="mr-IN" dirty="0" smtClean="0"/>
              <a:t>–</a:t>
            </a:r>
            <a:r>
              <a:rPr lang="en-US" dirty="0" smtClean="0"/>
              <a:t> the set of behaviors expected of a person who occupies a particular status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and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Kinship </a:t>
            </a:r>
            <a:r>
              <a:rPr lang="mr-IN" dirty="0" smtClean="0"/>
              <a:t>–</a:t>
            </a:r>
            <a:r>
              <a:rPr lang="en-US" dirty="0" smtClean="0"/>
              <a:t> culturally recognized ties between members of a family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blood (consanguineal) and marriage (affinal), as well as “chosen kin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Descent </a:t>
            </a:r>
            <a:r>
              <a:rPr lang="mr-IN" dirty="0" smtClean="0"/>
              <a:t>–</a:t>
            </a:r>
            <a:r>
              <a:rPr lang="en-US" dirty="0" smtClean="0"/>
              <a:t> how people reckon their kinship</a:t>
            </a:r>
          </a:p>
          <a:p>
            <a:pPr lvl="1"/>
            <a:r>
              <a:rPr lang="en-US" dirty="0" smtClean="0"/>
              <a:t>Patrilineal </a:t>
            </a:r>
            <a:r>
              <a:rPr lang="mr-IN" dirty="0" smtClean="0"/>
              <a:t>–</a:t>
            </a:r>
            <a:r>
              <a:rPr lang="en-US" dirty="0" smtClean="0"/>
              <a:t> through the father’s line</a:t>
            </a:r>
          </a:p>
          <a:p>
            <a:pPr lvl="1"/>
            <a:r>
              <a:rPr lang="en-US" dirty="0" smtClean="0"/>
              <a:t>Matrilineal </a:t>
            </a:r>
            <a:r>
              <a:rPr lang="mr-IN" dirty="0" smtClean="0"/>
              <a:t>–</a:t>
            </a:r>
            <a:r>
              <a:rPr lang="en-US" dirty="0" smtClean="0"/>
              <a:t> through the mother’s line</a:t>
            </a:r>
          </a:p>
          <a:p>
            <a:pPr lvl="1"/>
            <a:r>
              <a:rPr lang="en-US" dirty="0" smtClean="0"/>
              <a:t>Bilateral </a:t>
            </a:r>
            <a:r>
              <a:rPr lang="mr-IN" dirty="0" smtClean="0"/>
              <a:t>–</a:t>
            </a:r>
            <a:r>
              <a:rPr lang="en-US" dirty="0" smtClean="0"/>
              <a:t> through both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76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Diagrams: Matrilineage</a:t>
            </a:r>
            <a:endParaRPr lang="en-US" dirty="0"/>
          </a:p>
        </p:txBody>
      </p:sp>
      <p:pic>
        <p:nvPicPr>
          <p:cNvPr id="4" name="Content Placeholder 3" descr="matriline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7" r="-1084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9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 Diagrams: </a:t>
            </a:r>
            <a:r>
              <a:rPr lang="en-US" dirty="0" err="1" smtClean="0"/>
              <a:t>Patrilineage</a:t>
            </a:r>
            <a:endParaRPr lang="en-US" dirty="0"/>
          </a:p>
        </p:txBody>
      </p:sp>
      <p:pic>
        <p:nvPicPr>
          <p:cNvPr id="4" name="Content Placeholder 3" descr="patriline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1" r="-818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308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Kinship Diagrams: </a:t>
            </a:r>
            <a:r>
              <a:rPr lang="en-US" dirty="0" smtClean="0"/>
              <a:t>Bilateral</a:t>
            </a:r>
            <a:endParaRPr lang="en-US" dirty="0"/>
          </a:p>
        </p:txBody>
      </p:sp>
      <p:pic>
        <p:nvPicPr>
          <p:cNvPr id="4" name="Content Placeholder 3" descr="bilate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42" b="-674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224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and </a:t>
            </a:r>
            <a:r>
              <a:rPr lang="en-US" dirty="0" smtClean="0"/>
              <a:t>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Lineage </a:t>
            </a:r>
            <a:r>
              <a:rPr lang="mr-IN" dirty="0" smtClean="0"/>
              <a:t>–</a:t>
            </a:r>
            <a:r>
              <a:rPr lang="en-US" dirty="0" smtClean="0"/>
              <a:t> descent from a common ancestor</a:t>
            </a:r>
          </a:p>
          <a:p>
            <a:r>
              <a:rPr lang="en-US" dirty="0" smtClean="0"/>
              <a:t>Matrilineage </a:t>
            </a:r>
            <a:r>
              <a:rPr lang="en-US" dirty="0" smtClean="0"/>
              <a:t>(descent</a:t>
            </a:r>
            <a:r>
              <a:rPr lang="en-US" dirty="0" smtClean="0"/>
              <a:t>) does not mean matriarchal </a:t>
            </a:r>
            <a:r>
              <a:rPr lang="en-US" dirty="0" smtClean="0"/>
              <a:t>(power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Nayar</a:t>
            </a:r>
            <a:r>
              <a:rPr lang="en-US" dirty="0" smtClean="0"/>
              <a:t> of Southern India</a:t>
            </a:r>
          </a:p>
          <a:p>
            <a:pPr lvl="1"/>
            <a:r>
              <a:rPr lang="en-US" dirty="0" smtClean="0"/>
              <a:t>Men and women did not live together after marriage</a:t>
            </a:r>
          </a:p>
          <a:p>
            <a:pPr lvl="1"/>
            <a:r>
              <a:rPr lang="en-US" dirty="0" smtClean="0"/>
              <a:t>Husbands were not seen as “relatives” since they were not part of the matrilineage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897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terms used in a language to describe relatives</a:t>
            </a:r>
          </a:p>
          <a:p>
            <a:r>
              <a:rPr lang="en-US" dirty="0" smtClean="0"/>
              <a:t>Differences provide insight into how people think about families and </a:t>
            </a:r>
            <a:r>
              <a:rPr lang="en-US" dirty="0" smtClean="0"/>
              <a:t>their </a:t>
            </a:r>
            <a:r>
              <a:rPr lang="en-US" dirty="0" smtClean="0"/>
              <a:t>roles 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 smtClean="0"/>
              <a:t>: Hawaiian kinship terminology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004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580</Words>
  <Application>Microsoft Macintosh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Perspectives: An Open Invitation to Cultural Anthropology, 2e</vt:lpstr>
      <vt:lpstr>Learning Objectives</vt:lpstr>
      <vt:lpstr>Rights, Responsibilities, Statuses  and Roles in Families</vt:lpstr>
      <vt:lpstr>Kinship and Descent</vt:lpstr>
      <vt:lpstr>Kinship Diagrams: Matrilineage</vt:lpstr>
      <vt:lpstr>Kinship Diagrams: Patrilineage</vt:lpstr>
      <vt:lpstr>Kinship Diagrams: Bilateral</vt:lpstr>
      <vt:lpstr>Kinship and Descent</vt:lpstr>
      <vt:lpstr>Kinship Terminology</vt:lpstr>
      <vt:lpstr>Kinship Terminology</vt:lpstr>
      <vt:lpstr>Marriage and Family</vt:lpstr>
      <vt:lpstr>Who Can You Marry? </vt:lpstr>
      <vt:lpstr>Families, Households, and  Domestic Groups</vt:lpstr>
      <vt:lpstr>Marriage Exchanges</vt:lpstr>
      <vt:lpstr>Post-Marital Residence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27</cp:revision>
  <dcterms:created xsi:type="dcterms:W3CDTF">2019-08-25T00:07:12Z</dcterms:created>
  <dcterms:modified xsi:type="dcterms:W3CDTF">2020-02-27T20:11:11Z</dcterms:modified>
</cp:coreProperties>
</file>