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06738-51F4-AB49-942C-2F9814042FF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E9DAD-4137-4643-98EF-5EE4969E8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68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A64C5-426E-AE40-9A80-3D868205FD79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3BDB0-AA37-F74F-9A56-8842E9A5A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5DAED-1478-124E-8A07-981BA7A641C3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4738-3C89-EE45-9B42-5363CB884B4E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7EC6-B24F-E546-A688-13BC2561C395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9672-937B-EB4A-B1E9-C0D5310267CE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5F6B-0F41-FE42-9DF0-6E423507C2F5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08D7-4A19-DF43-B2E6-19A9733E83B8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EA81-1D3F-1E4E-904F-55D3529A8C65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204B-AC6E-7C43-ADFA-C79E0FA11414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C35B8-1386-334A-92BB-6B0CA01DDFEB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BFDA-4B35-794F-8519-4623C1815E1E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831D-EBBB-1E42-A065-227A55F06AE1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E561-CD3F-D742-AC60-B78B427594BE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1658" y="3103046"/>
            <a:ext cx="4911661" cy="79709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Race and Ethnicity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Ethnicity and Ethnic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thnic </a:t>
            </a:r>
            <a:r>
              <a:rPr lang="en-US" dirty="0" smtClean="0"/>
              <a:t>groups claim a distinct identity based on cultural characteristics and shared ancestry</a:t>
            </a:r>
          </a:p>
          <a:p>
            <a:r>
              <a:rPr lang="en-US" dirty="0" smtClean="0"/>
              <a:t>Ethnicity </a:t>
            </a:r>
            <a:r>
              <a:rPr lang="mr-IN" dirty="0" smtClean="0"/>
              <a:t>–</a:t>
            </a:r>
            <a:r>
              <a:rPr lang="en-US" dirty="0" smtClean="0"/>
              <a:t> identification with and attachment to a particular ethnic group; </a:t>
            </a:r>
            <a:r>
              <a:rPr lang="en-US" dirty="0" smtClean="0"/>
              <a:t>can </a:t>
            </a:r>
            <a:r>
              <a:rPr lang="en-US" dirty="0" smtClean="0"/>
              <a:t>fluctuate over time</a:t>
            </a:r>
          </a:p>
          <a:p>
            <a:r>
              <a:rPr lang="en-US" dirty="0" smtClean="0"/>
              <a:t>Symbolic ethnicity </a:t>
            </a:r>
            <a:r>
              <a:rPr lang="mr-IN" dirty="0" smtClean="0"/>
              <a:t>–</a:t>
            </a:r>
            <a:r>
              <a:rPr lang="en-US" dirty="0" smtClean="0"/>
              <a:t> expressive limited displays of ethnic pride (for public display)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0616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Melting Pot or a Salad Bowl?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Assimilation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embers of ethnic minority groups must abandon their native </a:t>
            </a:r>
            <a:r>
              <a:rPr lang="en-US" dirty="0" smtClean="0"/>
              <a:t>traditions </a:t>
            </a:r>
            <a:r>
              <a:rPr lang="en-US" dirty="0" smtClean="0"/>
              <a:t>and adopt those of the mainstream culture</a:t>
            </a:r>
          </a:p>
          <a:p>
            <a:r>
              <a:rPr lang="en-US" dirty="0" smtClean="0"/>
              <a:t>Multiculturalism</a:t>
            </a:r>
          </a:p>
          <a:p>
            <a:pPr lvl="1"/>
            <a:r>
              <a:rPr lang="en-US" dirty="0" smtClean="0"/>
              <a:t>Encouraging respect of ethnic and cultural diversity as a quality that enriches society</a:t>
            </a:r>
          </a:p>
          <a:p>
            <a:r>
              <a:rPr lang="en-US" dirty="0" smtClean="0"/>
              <a:t>Amalgamation</a:t>
            </a:r>
          </a:p>
          <a:p>
            <a:pPr lvl="1"/>
            <a:r>
              <a:rPr lang="en-US" dirty="0" smtClean="0"/>
              <a:t>Creation of new hybrid identities as groups mix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144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Sports, Race/Ethnicity, </a:t>
            </a:r>
            <a:br>
              <a:rPr lang="en-US" dirty="0" smtClean="0"/>
            </a:br>
            <a:r>
              <a:rPr lang="en-US" dirty="0" smtClean="0"/>
              <a:t>and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Notions of “natural” or “biological” athletic abilities has been reified in popular sports in U.S. </a:t>
            </a:r>
            <a:r>
              <a:rPr lang="mr-IN" dirty="0" smtClean="0"/>
              <a:t>–</a:t>
            </a:r>
            <a:r>
              <a:rPr lang="en-US" dirty="0" smtClean="0"/>
              <a:t> no scientific basis for this</a:t>
            </a:r>
          </a:p>
          <a:p>
            <a:r>
              <a:rPr lang="en-US" dirty="0" smtClean="0"/>
              <a:t>Socio-economic factors create access and opportunity </a:t>
            </a:r>
            <a:endParaRPr lang="mr-IN" dirty="0"/>
          </a:p>
          <a:p>
            <a:pPr lvl="1"/>
            <a:r>
              <a:rPr lang="en-US" dirty="0" smtClean="0"/>
              <a:t>Cultural values</a:t>
            </a:r>
            <a:endParaRPr lang="en-US" dirty="0"/>
          </a:p>
          <a:p>
            <a:pPr lvl="1"/>
            <a:r>
              <a:rPr lang="en-US" dirty="0" smtClean="0"/>
              <a:t>a society that </a:t>
            </a:r>
            <a:r>
              <a:rPr lang="en-US" dirty="0" smtClean="0"/>
              <a:t>supports youth </a:t>
            </a:r>
            <a:r>
              <a:rPr lang="en-US" dirty="0" smtClean="0"/>
              <a:t>sports</a:t>
            </a:r>
            <a:endParaRPr lang="en-US" dirty="0"/>
          </a:p>
          <a:p>
            <a:pPr lvl="1"/>
            <a:r>
              <a:rPr lang="en-US" dirty="0" smtClean="0"/>
              <a:t>degree </a:t>
            </a:r>
            <a:r>
              <a:rPr lang="en-US" dirty="0" smtClean="0"/>
              <a:t>of prestige assigned to various sports by different communities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98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 smtClean="0"/>
              <a:t>the concept of race has been </a:t>
            </a:r>
            <a:r>
              <a:rPr lang="en-US" dirty="0" smtClean="0"/>
              <a:t>reified</a:t>
            </a:r>
          </a:p>
          <a:p>
            <a:r>
              <a:rPr lang="en-US" dirty="0" smtClean="0"/>
              <a:t>No biological </a:t>
            </a:r>
            <a:r>
              <a:rPr lang="en-US" dirty="0" smtClean="0"/>
              <a:t>basis for human race 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ace </a:t>
            </a:r>
            <a:r>
              <a:rPr lang="en-US" dirty="0" smtClean="0"/>
              <a:t>is a socially constructed concept 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acial </a:t>
            </a:r>
            <a:r>
              <a:rPr lang="en-US" dirty="0" smtClean="0"/>
              <a:t>formation, </a:t>
            </a:r>
            <a:r>
              <a:rPr lang="en-US" dirty="0" err="1" smtClean="0"/>
              <a:t>hypodescent</a:t>
            </a:r>
            <a:r>
              <a:rPr lang="en-US" dirty="0" smtClean="0"/>
              <a:t>, and the one-drop </a:t>
            </a:r>
            <a:r>
              <a:rPr lang="en-US" dirty="0" smtClean="0"/>
              <a:t>rule</a:t>
            </a:r>
          </a:p>
          <a:p>
            <a:r>
              <a:rPr lang="en-US" dirty="0" smtClean="0"/>
              <a:t>Ethnicity</a:t>
            </a:r>
          </a:p>
          <a:p>
            <a:r>
              <a:rPr lang="en-US" dirty="0" smtClean="0"/>
              <a:t>Race and immigration</a:t>
            </a:r>
          </a:p>
          <a:p>
            <a:r>
              <a:rPr lang="en-US" dirty="0" smtClean="0"/>
              <a:t>Ethnicity and Sports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754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Anthropology the “Science of Race?”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Anthropologists in the 18</a:t>
            </a:r>
            <a:r>
              <a:rPr lang="en-US" baseline="30000" dirty="0" smtClean="0"/>
              <a:t>th</a:t>
            </a:r>
            <a:r>
              <a:rPr lang="en-US" dirty="0" smtClean="0"/>
              <a:t> and 19</a:t>
            </a:r>
            <a:r>
              <a:rPr lang="en-US" baseline="30000" dirty="0" smtClean="0"/>
              <a:t>th</a:t>
            </a:r>
            <a:r>
              <a:rPr lang="en-US" dirty="0" smtClean="0"/>
              <a:t> centuries sought a biological basis for race</a:t>
            </a:r>
          </a:p>
          <a:p>
            <a:r>
              <a:rPr lang="en-US" dirty="0"/>
              <a:t>R</a:t>
            </a:r>
            <a:r>
              <a:rPr lang="en-US" dirty="0" smtClean="0"/>
              <a:t>ace </a:t>
            </a:r>
            <a:r>
              <a:rPr lang="en-US" dirty="0" smtClean="0"/>
              <a:t>is not a biological category, but a socially and culturally</a:t>
            </a:r>
            <a:r>
              <a:rPr lang="en-US" dirty="0"/>
              <a:t> </a:t>
            </a:r>
            <a:r>
              <a:rPr lang="en-US" dirty="0" smtClean="0"/>
              <a:t>defined one</a:t>
            </a:r>
          </a:p>
          <a:p>
            <a:r>
              <a:rPr lang="en-US" dirty="0" smtClean="0"/>
              <a:t>People continue to think of race as a biological category because the idea has been </a:t>
            </a:r>
            <a:r>
              <a:rPr lang="en-US" i="1" dirty="0" smtClean="0"/>
              <a:t>reified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when an inaccurate concept is so heavily promoted that it seems to be an unquestioned “truth”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Race: A Discredited Concept </a:t>
            </a:r>
            <a:br>
              <a:rPr lang="en-US" dirty="0" smtClean="0"/>
            </a:br>
            <a:r>
              <a:rPr lang="en-US" dirty="0" smtClean="0"/>
              <a:t>in Human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Reification of race began in 1700s with Linnaeus’s (1735) four races of humans</a:t>
            </a:r>
          </a:p>
          <a:p>
            <a:r>
              <a:rPr lang="en-US" dirty="0" smtClean="0"/>
              <a:t>Blumenbach’s (1795) five races</a:t>
            </a:r>
          </a:p>
          <a:p>
            <a:r>
              <a:rPr lang="en-US" dirty="0" smtClean="0"/>
              <a:t>Early 20</a:t>
            </a:r>
            <a:r>
              <a:rPr lang="en-US" baseline="30000" dirty="0" smtClean="0"/>
              <a:t>th</a:t>
            </a:r>
            <a:r>
              <a:rPr lang="en-US" dirty="0" smtClean="0"/>
              <a:t> C. three races with further splitting of the European “races”</a:t>
            </a:r>
          </a:p>
          <a:p>
            <a:r>
              <a:rPr lang="en-US" dirty="0" smtClean="0"/>
              <a:t>These are arbitrary divisions, based on subjective </a:t>
            </a:r>
            <a:r>
              <a:rPr lang="en-US" dirty="0" smtClean="0"/>
              <a:t>criteria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76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Race: A Discredited Concept </a:t>
            </a:r>
            <a:br>
              <a:rPr lang="en-US" dirty="0"/>
            </a:br>
            <a:r>
              <a:rPr lang="en-US" dirty="0"/>
              <a:t>in Human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physical and biological variations are continuous (skin color, </a:t>
            </a:r>
            <a:r>
              <a:rPr lang="en-US" dirty="0" smtClean="0"/>
              <a:t>nose shape, </a:t>
            </a:r>
            <a:r>
              <a:rPr lang="en-US" dirty="0" smtClean="0"/>
              <a:t>etc.) </a:t>
            </a:r>
          </a:p>
          <a:p>
            <a:pPr lvl="1"/>
            <a:r>
              <a:rPr lang="en-US" dirty="0" err="1" smtClean="0"/>
              <a:t>Clinal</a:t>
            </a:r>
            <a:r>
              <a:rPr lang="en-US" dirty="0" smtClean="0"/>
              <a:t> distribution </a:t>
            </a:r>
            <a:r>
              <a:rPr lang="mr-IN" dirty="0" smtClean="0"/>
              <a:t>–</a:t>
            </a:r>
            <a:r>
              <a:rPr lang="en-US" dirty="0" smtClean="0"/>
              <a:t> a gradual variation in traits across a geographic area</a:t>
            </a:r>
          </a:p>
          <a:p>
            <a:r>
              <a:rPr lang="en-US" dirty="0" smtClean="0"/>
              <a:t>Average range of skin color gradually changes over geographic space (with a few notable exceptions based on diet)</a:t>
            </a:r>
          </a:p>
          <a:p>
            <a:r>
              <a:rPr lang="en-US" dirty="0" smtClean="0"/>
              <a:t>Balance between Vitamin D and folate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9394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Race: A Discredited Concept </a:t>
            </a:r>
            <a:br>
              <a:rPr lang="en-US" dirty="0"/>
            </a:br>
            <a:r>
              <a:rPr lang="en-US" dirty="0"/>
              <a:t>in Human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Variations in human physical and genetic traits are </a:t>
            </a:r>
            <a:r>
              <a:rPr lang="en-US" dirty="0" err="1" smtClean="0"/>
              <a:t>nonconcordant</a:t>
            </a:r>
            <a:endParaRPr lang="en-US" dirty="0" smtClean="0"/>
          </a:p>
          <a:p>
            <a:pPr lvl="1"/>
            <a:r>
              <a:rPr lang="en-US" dirty="0" smtClean="0"/>
              <a:t>Each trait is inherited independently, not bundled together in a “racial” group</a:t>
            </a:r>
          </a:p>
          <a:p>
            <a:r>
              <a:rPr lang="en-US" dirty="0" smtClean="0"/>
              <a:t>88-92% of genetic diversity is found within people who live on the same continent</a:t>
            </a:r>
          </a:p>
          <a:p>
            <a:pPr lvl="1"/>
            <a:r>
              <a:rPr lang="en-US" dirty="0" smtClean="0"/>
              <a:t>Human species has less genetic diversity than U.S. white-tailed deer!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660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as a Social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Race is real as a social concept, just not a biological one; it has important effects on people’s lives socially</a:t>
            </a:r>
          </a:p>
          <a:p>
            <a:r>
              <a:rPr lang="en-US" dirty="0" smtClean="0"/>
              <a:t>Racial formation </a:t>
            </a:r>
            <a:r>
              <a:rPr lang="mr-IN" dirty="0" smtClean="0"/>
              <a:t>–</a:t>
            </a:r>
            <a:r>
              <a:rPr lang="en-US" dirty="0" smtClean="0"/>
              <a:t> how social, economic, political forces determine the content and importance of racial categories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89053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as a Social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Formation of the concept of “Whiteness” </a:t>
            </a:r>
          </a:p>
          <a:p>
            <a:r>
              <a:rPr lang="en-US" dirty="0" smtClean="0"/>
              <a:t>Mid-1800s, Irish were not seen as White</a:t>
            </a:r>
          </a:p>
          <a:p>
            <a:r>
              <a:rPr lang="en-US" dirty="0" smtClean="0"/>
              <a:t>Early 20</a:t>
            </a:r>
            <a:r>
              <a:rPr lang="en-US" baseline="30000" dirty="0" smtClean="0"/>
              <a:t>th</a:t>
            </a:r>
            <a:r>
              <a:rPr lang="en-US" dirty="0" smtClean="0"/>
              <a:t> C. Jewish and Italian immigrants not seen as White</a:t>
            </a:r>
          </a:p>
          <a:p>
            <a:r>
              <a:rPr lang="en-US" dirty="0" smtClean="0"/>
              <a:t>Expanded after WWII and veterans’ acts (except to African-American veterans)</a:t>
            </a:r>
          </a:p>
          <a:p>
            <a:r>
              <a:rPr lang="en-US" dirty="0" smtClean="0"/>
              <a:t>“White privilege” </a:t>
            </a:r>
            <a:r>
              <a:rPr lang="mr-IN" dirty="0" smtClean="0"/>
              <a:t>–</a:t>
            </a:r>
            <a:r>
              <a:rPr lang="en-US" dirty="0" smtClean="0"/>
              <a:t> unearned benefits and </a:t>
            </a:r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530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Race in Three Nations: </a:t>
            </a:r>
            <a:br>
              <a:rPr lang="en-US" dirty="0" smtClean="0"/>
            </a:br>
            <a:r>
              <a:rPr lang="en-US" dirty="0" smtClean="0"/>
              <a:t>The United States, Brazil, and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U.S.</a:t>
            </a:r>
          </a:p>
          <a:p>
            <a:pPr lvl="1"/>
            <a:r>
              <a:rPr lang="en-US" dirty="0" smtClean="0"/>
              <a:t>Race has been seen as mutually exclusive categories; one-drop rule (</a:t>
            </a:r>
            <a:r>
              <a:rPr lang="en-US" dirty="0" err="1" smtClean="0"/>
              <a:t>hypodescent</a:t>
            </a:r>
            <a:r>
              <a:rPr lang="en-US" dirty="0" smtClean="0"/>
              <a:t>); arbitrary Census</a:t>
            </a:r>
          </a:p>
          <a:p>
            <a:r>
              <a:rPr lang="en-US" dirty="0" smtClean="0"/>
              <a:t>Brazil</a:t>
            </a:r>
          </a:p>
          <a:p>
            <a:pPr lvl="1"/>
            <a:r>
              <a:rPr lang="en-US" dirty="0" smtClean="0"/>
              <a:t>5 government categories, but people use hundreds of </a:t>
            </a:r>
            <a:r>
              <a:rPr lang="en-US" i="1" dirty="0" err="1" smtClean="0"/>
              <a:t>tipos</a:t>
            </a:r>
            <a:r>
              <a:rPr lang="en-US" dirty="0" smtClean="0"/>
              <a:t> (types) to classify people on a continuum</a:t>
            </a:r>
          </a:p>
          <a:p>
            <a:r>
              <a:rPr lang="en-US" dirty="0" smtClean="0"/>
              <a:t>Japan</a:t>
            </a:r>
          </a:p>
          <a:p>
            <a:pPr lvl="1"/>
            <a:r>
              <a:rPr lang="en-US" dirty="0" smtClean="0"/>
              <a:t>Burakumin are socially stigmatized, even though they are physically and genetically </a:t>
            </a:r>
            <a:r>
              <a:rPr lang="en-US" dirty="0" smtClean="0"/>
              <a:t>indistinguishable from other Japanese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476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686</Words>
  <Application>Microsoft Macintosh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Perspectives: An Open Invitation to Cultural Anthropology, 2e</vt:lpstr>
      <vt:lpstr>Learning Objectives</vt:lpstr>
      <vt:lpstr>Is Anthropology the “Science of Race?”</vt:lpstr>
      <vt:lpstr>Race: A Discredited Concept  in Human Biology</vt:lpstr>
      <vt:lpstr>Race: A Discredited Concept  in Human Biology</vt:lpstr>
      <vt:lpstr>Race: A Discredited Concept  in Human Biology</vt:lpstr>
      <vt:lpstr>Race as a Social Concept</vt:lpstr>
      <vt:lpstr>Race as a Social Concept</vt:lpstr>
      <vt:lpstr>Race in Three Nations:  The United States, Brazil, and Japan</vt:lpstr>
      <vt:lpstr>Ethnicity and Ethnic Groups</vt:lpstr>
      <vt:lpstr>Melting Pot or a Salad Bowl?</vt:lpstr>
      <vt:lpstr>Sports, Race/Ethnicity,  and Diversity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35</cp:revision>
  <dcterms:created xsi:type="dcterms:W3CDTF">2019-08-25T00:07:12Z</dcterms:created>
  <dcterms:modified xsi:type="dcterms:W3CDTF">2020-02-27T20:33:24Z</dcterms:modified>
</cp:coreProperties>
</file>